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4" r:id="rId9"/>
    <p:sldId id="266" r:id="rId10"/>
    <p:sldId id="275" r:id="rId11"/>
    <p:sldId id="276" r:id="rId12"/>
    <p:sldId id="268" r:id="rId13"/>
    <p:sldId id="270" r:id="rId14"/>
    <p:sldId id="271" r:id="rId15"/>
    <p:sldId id="272" r:id="rId16"/>
    <p:sldId id="273" r:id="rId17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35F589C-7BF8-4CFC-912C-BE1C34FF8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E6E24F-9138-44C9-9C5D-285828C5C2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A3B7-B590-4683-911F-5531B4C485E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9E8433-DFDD-4C2F-B040-6CC16AC592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A3A2BE-A57C-4B2E-AA3C-0A77A0D534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E840-177F-4E21-96AB-3CC2A1C3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7D986-2E90-4258-AF74-D88A8F189B19}" type="datetimeFigureOut">
              <a:rPr lang="nb-NO" smtClean="0"/>
              <a:t>27.02.2018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AC453-4150-4C2F-8F87-E2CF0E28E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34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3200" b="1" dirty="0">
                <a:solidFill>
                  <a:srgbClr val="A600B5"/>
                </a:solidFill>
                <a:latin typeface="Arial"/>
                <a:cs typeface="Arial"/>
              </a:rPr>
              <a:t>147 PROSJEKTER</a:t>
            </a:r>
          </a:p>
          <a:p>
            <a:endParaRPr lang="nb-NO" sz="1200" dirty="0"/>
          </a:p>
          <a:p>
            <a:r>
              <a:rPr lang="nb-NO" sz="1200" dirty="0"/>
              <a:t>I løpet av </a:t>
            </a:r>
            <a:r>
              <a:rPr lang="nb-NO" sz="1200" b="1" dirty="0"/>
              <a:t>åtte år </a:t>
            </a:r>
            <a:r>
              <a:rPr lang="nb-NO" sz="1200" dirty="0"/>
              <a:t>er det delt ut 61 millioner kroner til i alt 147 prosjekter </a:t>
            </a:r>
          </a:p>
          <a:p>
            <a:endParaRPr lang="nb-NO" sz="1200" dirty="0"/>
          </a:p>
          <a:p>
            <a:r>
              <a:rPr lang="nb-NO" sz="1200" dirty="0"/>
              <a:t>Rundt 40 prosent av prosjektene handler om innovasjon av tjenester, mens de øvrige omfatter produkt, forretnings-modell og organisasjonsutvikling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4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en stor spredning av prosjekter både </a:t>
            </a:r>
            <a:r>
              <a:rPr lang="nb-NO" dirty="0" err="1"/>
              <a:t>iht</a:t>
            </a:r>
            <a:r>
              <a:rPr lang="nb-NO" dirty="0"/>
              <a:t> størrelse og bransje og I alle disse prosjektene bidrar design eller har bidratt  til store innovasjoner gjennom nye produkter, tjenester eller forretningsmodeller.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2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7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3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4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Bedrifter kan få inntil 50% støtte av prosjektets totalkostnad</a:t>
            </a:r>
          </a:p>
          <a:p>
            <a:endParaRPr lang="nb-NO" dirty="0"/>
          </a:p>
          <a:p>
            <a:r>
              <a:rPr lang="nb-NO" dirty="0"/>
              <a:t>Som en del av ditt eget økonomiske bidrag i DIP-prosjektet, kan du inkludere 	lønnskostnader for egne ansatte som er involvert i prosjektet </a:t>
            </a:r>
          </a:p>
          <a:p>
            <a:endParaRPr lang="nb-NO" dirty="0"/>
          </a:p>
          <a:p>
            <a:r>
              <a:rPr lang="nb-NO" dirty="0"/>
              <a:t>Gjennomsnittlig støtte er NOK 450 000,00</a:t>
            </a:r>
          </a:p>
          <a:p>
            <a:endParaRPr lang="nb-NO" dirty="0"/>
          </a:p>
          <a:p>
            <a:r>
              <a:rPr lang="nb-NO" dirty="0"/>
              <a:t>DIP er en åpen konkurransearena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4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5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2F140-B15D-C04A-B4F8-0BC73FAB15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5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/n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864516"/>
            <a:ext cx="2743200" cy="365125"/>
          </a:xfrm>
        </p:spPr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864516"/>
            <a:ext cx="4114800" cy="365125"/>
          </a:xfrm>
        </p:spPr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864516"/>
            <a:ext cx="2743200" cy="365125"/>
          </a:xfrm>
        </p:spPr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08038" y="1763153"/>
            <a:ext cx="3240000" cy="2289600"/>
          </a:xfrm>
          <a:blipFill>
            <a:blip r:embed="rId2"/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4253" y="4043788"/>
            <a:ext cx="3031094" cy="240563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15070792" y="-1201271"/>
            <a:ext cx="1864658" cy="9248349"/>
            <a:chOff x="15070792" y="-1201271"/>
            <a:chExt cx="1864658" cy="924834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6935450" y="-1201271"/>
              <a:ext cx="0" cy="92483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070792" y="-1201271"/>
              <a:ext cx="186465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dirty="0">
                  <a:solidFill>
                    <a:srgbClr val="F7475D"/>
                  </a:solidFill>
                </a:rPr>
                <a:t>Hjelpelinje </a:t>
              </a:r>
              <a:r>
                <a:rPr lang="nb-NO">
                  <a:solidFill>
                    <a:srgbClr val="F7475D"/>
                  </a:solidFill>
                </a:rPr>
                <a:t>for bildebeskjæring</a:t>
              </a:r>
            </a:p>
          </p:txBody>
        </p:sp>
      </p:grpSp>
      <p:sp>
        <p:nvSpPr>
          <p:cNvPr id="13" name="TextBox 19"/>
          <p:cNvSpPr txBox="1"/>
          <p:nvPr/>
        </p:nvSpPr>
        <p:spPr>
          <a:xfrm>
            <a:off x="6939617" y="-1201271"/>
            <a:ext cx="45697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noProof="1">
                <a:solidFill>
                  <a:srgbClr val="F7475D"/>
                </a:solidFill>
              </a:rPr>
              <a:t>Scroll til hjelpelinje for bildebeskjæring –&gt;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-1280160" y="138515"/>
            <a:ext cx="1097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 bilde, eller endre bakgrunnsfarge</a:t>
            </a:r>
          </a:p>
        </p:txBody>
      </p:sp>
    </p:spTree>
    <p:extLst>
      <p:ext uri="{BB962C8B-B14F-4D97-AF65-F5344CB8AC3E}">
        <p14:creationId xmlns:p14="http://schemas.microsoft.com/office/powerpoint/2010/main" val="159080987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/delt/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035175" y="-1"/>
            <a:ext cx="9474200" cy="2576513"/>
          </a:xfrm>
          <a:solidFill>
            <a:schemeClr val="bg2"/>
          </a:solidFill>
        </p:spPr>
        <p:txBody>
          <a:bodyPr tIns="720000"/>
          <a:lstStyle>
            <a:lvl1pPr algn="ctr"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4"/>
          </p:nvPr>
        </p:nvSpPr>
        <p:spPr>
          <a:xfrm>
            <a:off x="2035175" y="3429000"/>
            <a:ext cx="6769100" cy="1716088"/>
          </a:xfrm>
        </p:spPr>
        <p:txBody>
          <a:bodyPr/>
          <a:lstStyle>
            <a:lvl1pPr>
              <a:lnSpc>
                <a:spcPct val="120000"/>
              </a:lnSpc>
              <a:defRPr b="0"/>
            </a:lvl1pPr>
            <a:lvl4pPr marL="361950" indent="-138113">
              <a:tabLst/>
              <a:defRPr/>
            </a:lvl4pPr>
            <a:lvl5pPr marL="534988" indent="-173038"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0319726" y="1712913"/>
            <a:ext cx="860740" cy="608256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-1280160" y="138515"/>
            <a:ext cx="109728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første punkt fungerer ikke tabulator som innrykk)</a:t>
            </a:r>
          </a:p>
          <a:p>
            <a:endParaRPr lang="nb-NO" sz="800" dirty="0">
              <a:solidFill>
                <a:srgbClr val="F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690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/sub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360000"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360000"/>
          <a:lstStyle>
            <a:lvl4pPr marL="361950" indent="-138113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første punkt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83893765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/sub/bullet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360000"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360000"/>
          <a:lstStyle>
            <a:lvl4pPr marL="361950" indent="-138113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48550" y="1"/>
            <a:ext cx="4743450" cy="6858000"/>
          </a:xfrm>
        </p:spPr>
        <p:txBody>
          <a:bodyPr anchor="ctr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første punkt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2393498694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857250"/>
            <a:ext cx="6765925" cy="1324291"/>
          </a:xfrm>
        </p:spPr>
        <p:txBody>
          <a:bodyPr rIns="360000"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326639"/>
            <a:ext cx="6765925" cy="3850323"/>
          </a:xfrm>
        </p:spPr>
        <p:txBody>
          <a:bodyPr rIns="360000"/>
          <a:lstStyle>
            <a:lvl2pPr marL="216000" indent="0">
              <a:buNone/>
              <a:defRPr/>
            </a:lvl2pPr>
            <a:lvl4pPr marL="361950" indent="-138113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388013177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/innhold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857250"/>
            <a:ext cx="6765925" cy="1324291"/>
          </a:xfrm>
        </p:spPr>
        <p:txBody>
          <a:bodyPr rIns="360000"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326639"/>
            <a:ext cx="6765925" cy="3850323"/>
          </a:xfrm>
        </p:spPr>
        <p:txBody>
          <a:bodyPr rIns="360000"/>
          <a:lstStyle>
            <a:lvl2pPr marL="216000" indent="0">
              <a:buNone/>
              <a:defRPr/>
            </a:lvl2pPr>
            <a:lvl4pPr marL="361950" indent="-138113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48550" y="1"/>
            <a:ext cx="4743450" cy="6858000"/>
          </a:xfrm>
        </p:spPr>
        <p:txBody>
          <a:bodyPr anchor="ctr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1190091271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/tekst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360000"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360000"/>
          <a:lstStyle>
            <a:lvl1pPr>
              <a:lnSpc>
                <a:spcPct val="120000"/>
              </a:lnSpc>
              <a:defRPr b="0"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48550" y="1398600"/>
            <a:ext cx="4060825" cy="4060800"/>
          </a:xfrm>
        </p:spPr>
        <p:txBody>
          <a:bodyPr anchor="ctr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1284451078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ilde/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3429000"/>
            <a:ext cx="6765925" cy="2571750"/>
          </a:xfrm>
        </p:spPr>
        <p:txBody>
          <a:bodyPr rIns="360000"/>
          <a:lstStyle>
            <a:lvl1pPr>
              <a:lnSpc>
                <a:spcPct val="120000"/>
              </a:lnSpc>
              <a:spcBef>
                <a:spcPts val="0"/>
              </a:spcBef>
              <a:defRPr sz="2400" b="0"/>
            </a:lvl1pPr>
            <a:lvl2pPr marL="216000" indent="0">
              <a:buNone/>
              <a:defRPr/>
            </a:lvl2pPr>
            <a:lvl4pPr marL="361950" indent="-138113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48550" y="1"/>
            <a:ext cx="4743450" cy="6858000"/>
          </a:xfrm>
        </p:spPr>
        <p:txBody>
          <a:bodyPr anchor="ctr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14388167" y="-1201271"/>
            <a:ext cx="1864658" cy="9248349"/>
            <a:chOff x="15070792" y="-1201271"/>
            <a:chExt cx="1864658" cy="9248349"/>
          </a:xfrm>
        </p:grpSpPr>
        <p:cxnSp>
          <p:nvCxnSpPr>
            <p:cNvPr id="10" name="Straight Connector 18"/>
            <p:cNvCxnSpPr/>
            <p:nvPr/>
          </p:nvCxnSpPr>
          <p:spPr>
            <a:xfrm>
              <a:off x="16935450" y="-1201271"/>
              <a:ext cx="0" cy="92483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9"/>
            <p:cNvSpPr txBox="1"/>
            <p:nvPr/>
          </p:nvSpPr>
          <p:spPr>
            <a:xfrm>
              <a:off x="15070792" y="-1201271"/>
              <a:ext cx="186465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dirty="0">
                  <a:solidFill>
                    <a:srgbClr val="F7475D"/>
                  </a:solidFill>
                </a:rPr>
                <a:t>Hjelpelinje for bildebeskjæring</a:t>
              </a:r>
            </a:p>
          </p:txBody>
        </p:sp>
      </p:grpSp>
      <p:sp>
        <p:nvSpPr>
          <p:cNvPr id="12" name="TextBox 19"/>
          <p:cNvSpPr txBox="1"/>
          <p:nvPr/>
        </p:nvSpPr>
        <p:spPr>
          <a:xfrm>
            <a:off x="6939617" y="-1201271"/>
            <a:ext cx="45697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noProof="1">
                <a:solidFill>
                  <a:srgbClr val="F7475D"/>
                </a:solidFill>
              </a:rPr>
              <a:t>Scroll til hjelpelinje for bildebeskjæring –&gt;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2526083312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ilde/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429000"/>
            <a:ext cx="5413375" cy="2571750"/>
          </a:xfrm>
        </p:spPr>
        <p:txBody>
          <a:bodyPr rIns="46800"/>
          <a:lstStyle>
            <a:lvl1pPr marL="0">
              <a:lnSpc>
                <a:spcPct val="120000"/>
              </a:lnSpc>
              <a:defRPr sz="2400" b="0"/>
            </a:lvl1pPr>
            <a:lvl2pPr marL="0" indent="0">
              <a:buNone/>
              <a:defRPr/>
            </a:lvl2pPr>
            <a:lvl3pPr marL="0">
              <a:defRPr/>
            </a:lvl3pPr>
            <a:lvl4pPr marL="138113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266700" indent="-128588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6586" cy="6858001"/>
          </a:xfrm>
          <a:solidFill>
            <a:schemeClr val="bg1"/>
          </a:solidFill>
        </p:spPr>
        <p:txBody>
          <a:bodyPr anchor="ctr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199339866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/to-spalte/n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noFill/>
        </p:spPr>
        <p:txBody>
          <a:bodyPr tIns="1080000" anchor="t" anchorCtr="0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097587" y="3429000"/>
            <a:ext cx="5413375" cy="2571750"/>
          </a:xfrm>
        </p:spPr>
        <p:txBody>
          <a:bodyPr rIns="360000"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404813" indent="-138113">
              <a:tabLst/>
              <a:defRPr b="0" i="0">
                <a:solidFill>
                  <a:schemeClr val="bg1"/>
                </a:solidFill>
                <a:latin typeface="+mn-lt"/>
                <a:ea typeface="System Font Regular" charset="0"/>
                <a:cs typeface="System Font Regular" charset="0"/>
              </a:defRPr>
            </a:lvl4pPr>
            <a:lvl5pPr marL="534988" indent="-130175">
              <a:tabLst/>
              <a:defRPr b="0" i="0">
                <a:solidFill>
                  <a:schemeClr val="bg1"/>
                </a:solidFill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3429000"/>
            <a:ext cx="5413375" cy="2571750"/>
          </a:xfrm>
        </p:spPr>
        <p:txBody>
          <a:bodyPr rIns="360000"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361950" indent="-138113">
              <a:tabLst/>
              <a:defRPr b="0" i="0">
                <a:solidFill>
                  <a:schemeClr val="bg1"/>
                </a:solidFill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solidFill>
                  <a:schemeClr val="bg1"/>
                </a:solidFill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12027" y="629111"/>
            <a:ext cx="1583502" cy="1119008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226638553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/to-spalte/p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noFill/>
        </p:spPr>
        <p:txBody>
          <a:bodyPr tIns="1080000" anchor="t" anchorCtr="0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097587" y="3429000"/>
            <a:ext cx="5413375" cy="2571750"/>
          </a:xfrm>
        </p:spPr>
        <p:txBody>
          <a:bodyPr rIns="360000"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 marL="2160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404813" indent="-138113">
              <a:tabLst/>
              <a:defRPr b="0" i="0">
                <a:solidFill>
                  <a:schemeClr val="tx1"/>
                </a:solidFill>
                <a:latin typeface="+mn-lt"/>
                <a:ea typeface="System Font Regular" charset="0"/>
                <a:cs typeface="System Font Regular" charset="0"/>
              </a:defRPr>
            </a:lvl4pPr>
            <a:lvl5pPr marL="534988" indent="-130175">
              <a:tabLst/>
              <a:defRPr b="0" i="0">
                <a:solidFill>
                  <a:schemeClr val="tx1"/>
                </a:solidFill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3429000"/>
            <a:ext cx="5413375" cy="2571750"/>
          </a:xfrm>
        </p:spPr>
        <p:txBody>
          <a:bodyPr rIns="360000"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 marL="2160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361950" indent="-138113">
              <a:tabLst/>
              <a:defRPr b="0" i="0">
                <a:solidFill>
                  <a:schemeClr val="tx1"/>
                </a:solidFill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solidFill>
                  <a:schemeClr val="tx1"/>
                </a:solidFill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12027" y="629111"/>
            <a:ext cx="1583502" cy="1119008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1287791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/p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864516"/>
            <a:ext cx="2743200" cy="365125"/>
          </a:xfrm>
        </p:spPr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864516"/>
            <a:ext cx="4114800" cy="365125"/>
          </a:xfrm>
        </p:spPr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864516"/>
            <a:ext cx="2743200" cy="365125"/>
          </a:xfrm>
        </p:spPr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08038" y="1763153"/>
            <a:ext cx="3240000" cy="22896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4253" y="4043788"/>
            <a:ext cx="3031094" cy="240563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15070792" y="-1201271"/>
            <a:ext cx="1864658" cy="9248349"/>
            <a:chOff x="15070792" y="-1201271"/>
            <a:chExt cx="1864658" cy="924834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6935450" y="-1201271"/>
              <a:ext cx="0" cy="92483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070792" y="-1201271"/>
              <a:ext cx="186465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dirty="0">
                  <a:solidFill>
                    <a:srgbClr val="F7475D"/>
                  </a:solidFill>
                </a:rPr>
                <a:t>Hjelpelinje </a:t>
              </a:r>
              <a:r>
                <a:rPr lang="nb-NO">
                  <a:solidFill>
                    <a:srgbClr val="F7475D"/>
                  </a:solidFill>
                </a:rPr>
                <a:t>for bildebeskjæring</a:t>
              </a:r>
            </a:p>
          </p:txBody>
        </p:sp>
      </p:grpSp>
      <p:sp>
        <p:nvSpPr>
          <p:cNvPr id="13" name="TextBox 19"/>
          <p:cNvSpPr txBox="1"/>
          <p:nvPr/>
        </p:nvSpPr>
        <p:spPr>
          <a:xfrm>
            <a:off x="6939617" y="-1201271"/>
            <a:ext cx="45697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noProof="1">
                <a:solidFill>
                  <a:srgbClr val="F7475D"/>
                </a:solidFill>
              </a:rPr>
              <a:t>Scroll til hjelpelinje for bildebeskjæring –&gt;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-1280160" y="138515"/>
            <a:ext cx="1097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 bilde, eller endre bakgrunnsfarge</a:t>
            </a:r>
          </a:p>
        </p:txBody>
      </p:sp>
    </p:spTree>
    <p:extLst>
      <p:ext uri="{BB962C8B-B14F-4D97-AF65-F5344CB8AC3E}">
        <p14:creationId xmlns:p14="http://schemas.microsoft.com/office/powerpoint/2010/main" val="3640604052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tekster/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175" y="3429000"/>
            <a:ext cx="4060825" cy="2571750"/>
          </a:xfrm>
        </p:spPr>
        <p:txBody>
          <a:bodyPr rIns="360000"/>
          <a:lstStyle>
            <a:lvl1pPr marL="0">
              <a:lnSpc>
                <a:spcPct val="120000"/>
              </a:lnSpc>
              <a:spcBef>
                <a:spcPts val="0"/>
              </a:spcBef>
              <a:defRPr sz="2400" b="0"/>
            </a:lvl1pPr>
            <a:lvl2pPr marL="0" indent="0">
              <a:buNone/>
              <a:defRPr/>
            </a:lvl2pPr>
            <a:lvl3pPr marL="0">
              <a:defRPr/>
            </a:lvl3pPr>
            <a:lvl4pPr marL="138113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266700" indent="-128588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5999" y="3429001"/>
            <a:ext cx="5413375" cy="2571749"/>
          </a:xfrm>
        </p:spPr>
        <p:txBody>
          <a:bodyPr anchor="ctr"/>
          <a:lstStyle>
            <a:lvl1pPr marL="180000" indent="0" algn="ctr">
              <a:buFont typeface="Arial" charset="0"/>
              <a:buNone/>
              <a:defRPr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95999" y="862013"/>
            <a:ext cx="5413376" cy="2566987"/>
          </a:xfrm>
        </p:spPr>
        <p:txBody>
          <a:bodyPr/>
          <a:lstStyle>
            <a:lvl1pPr marL="0">
              <a:lnSpc>
                <a:spcPct val="120000"/>
              </a:lnSpc>
              <a:spcBef>
                <a:spcPts val="0"/>
              </a:spcBef>
              <a:defRPr sz="2400" b="0"/>
            </a:lvl1pPr>
            <a:lvl2pPr marL="0" indent="0">
              <a:buNone/>
              <a:defRPr/>
            </a:lvl2pPr>
            <a:lvl3pPr marL="0">
              <a:defRPr/>
            </a:lvl3pPr>
            <a:lvl4pPr marL="138113" indent="-130175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4pPr>
            <a:lvl5pPr marL="266700" indent="-128588">
              <a:tabLst/>
              <a:defRPr b="0" i="0"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280160" y="138515"/>
            <a:ext cx="1097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Bruk innrykk for neste tekstnivå</a:t>
            </a:r>
          </a:p>
          <a:p>
            <a:endParaRPr lang="nb-NO" sz="800" dirty="0">
              <a:solidFill>
                <a:srgbClr val="F7475D"/>
              </a:solidFill>
            </a:endParaRPr>
          </a:p>
          <a:p>
            <a:r>
              <a:rPr lang="nb-NO" sz="800" dirty="0">
                <a:solidFill>
                  <a:srgbClr val="F7475D"/>
                </a:solidFill>
              </a:rPr>
              <a:t>(når det ikke brukes </a:t>
            </a:r>
            <a:r>
              <a:rPr lang="nb-NO" sz="800" dirty="0" err="1">
                <a:solidFill>
                  <a:srgbClr val="F7475D"/>
                </a:solidFill>
              </a:rPr>
              <a:t>bullet</a:t>
            </a:r>
            <a:r>
              <a:rPr lang="nb-NO" sz="800" dirty="0">
                <a:solidFill>
                  <a:srgbClr val="F7475D"/>
                </a:solidFill>
              </a:rPr>
              <a:t> i punktene fungerer ikke tabulator som innrykk)</a:t>
            </a:r>
          </a:p>
        </p:txBody>
      </p:sp>
    </p:spTree>
    <p:extLst>
      <p:ext uri="{BB962C8B-B14F-4D97-AF65-F5344CB8AC3E}">
        <p14:creationId xmlns:p14="http://schemas.microsoft.com/office/powerpoint/2010/main" val="2962754613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6106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0649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kk/n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864516"/>
            <a:ext cx="2743200" cy="365125"/>
          </a:xfrm>
        </p:spPr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864516"/>
            <a:ext cx="4114800" cy="365125"/>
          </a:xfrm>
        </p:spPr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864516"/>
            <a:ext cx="2743200" cy="365125"/>
          </a:xfrm>
        </p:spPr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03198" y="1763153"/>
            <a:ext cx="3240000" cy="2289600"/>
          </a:xfrm>
          <a:blipFill>
            <a:blip r:embed="rId2"/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79450" y="5057775"/>
            <a:ext cx="4192588" cy="1514475"/>
          </a:xfrm>
        </p:spPr>
        <p:txBody>
          <a:bodyPr/>
          <a:lstStyle>
            <a:lvl1pPr marL="0">
              <a:lnSpc>
                <a:spcPct val="120000"/>
              </a:lnSpc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33813435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kk/p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864516"/>
            <a:ext cx="2743200" cy="365125"/>
          </a:xfrm>
        </p:spPr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864516"/>
            <a:ext cx="4114800" cy="365125"/>
          </a:xfrm>
        </p:spPr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864516"/>
            <a:ext cx="2743200" cy="365125"/>
          </a:xfrm>
        </p:spPr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03198" y="1763153"/>
            <a:ext cx="3240000" cy="2289600"/>
          </a:xfrm>
          <a:blipFill>
            <a:blip r:embed="rId2"/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79450" y="5057775"/>
            <a:ext cx="4192588" cy="1514475"/>
          </a:xfrm>
        </p:spPr>
        <p:txBody>
          <a:bodyPr/>
          <a:lstStyle>
            <a:lvl1pPr marL="0">
              <a:lnSpc>
                <a:spcPct val="120000"/>
              </a:lnSpc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62816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3657600" cy="23066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429000"/>
            <a:ext cx="3657600" cy="18288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43450" cy="6858000"/>
          </a:xfrm>
          <a:solidFill>
            <a:schemeClr val="tx1"/>
          </a:solidFill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825" y="4876800"/>
            <a:ext cx="1870169" cy="127298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-1280160" y="138515"/>
            <a:ext cx="1097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</a:t>
            </a:r>
          </a:p>
        </p:txBody>
      </p:sp>
    </p:spTree>
    <p:extLst>
      <p:ext uri="{BB962C8B-B14F-4D97-AF65-F5344CB8AC3E}">
        <p14:creationId xmlns:p14="http://schemas.microsoft.com/office/powerpoint/2010/main" val="370157344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428582"/>
            <a:ext cx="6477001" cy="4787434"/>
          </a:xfrm>
        </p:spPr>
        <p:txBody>
          <a:bodyPr/>
          <a:lstStyle>
            <a:lvl1pPr marL="468000" indent="-4680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 sz="3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361950" indent="-138113">
              <a:tabLst/>
              <a:defRPr b="0" i="0">
                <a:solidFill>
                  <a:schemeClr val="bg1"/>
                </a:solidFill>
                <a:latin typeface="+mn-lt"/>
                <a:ea typeface="System Font Regular" charset="0"/>
                <a:cs typeface="System Font Regular" charset="0"/>
              </a:defRPr>
            </a:lvl4pPr>
            <a:lvl5pPr marL="492125" indent="-130175">
              <a:tabLst/>
              <a:defRPr b="0" i="0">
                <a:solidFill>
                  <a:schemeClr val="bg1"/>
                </a:solidFill>
                <a:latin typeface="+mn-lt"/>
                <a:ea typeface="System Font Regular" charset="0"/>
                <a:cs typeface="System Font Regular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48550" y="1"/>
            <a:ext cx="4743450" cy="6858000"/>
          </a:xfrm>
          <a:noFill/>
        </p:spPr>
        <p:txBody>
          <a:bodyPr lIns="180000" tIns="1080000" bIns="0" anchor="t" anchorCtr="0"/>
          <a:lstStyle>
            <a:lvl1pPr marL="180000" indent="0" algn="ctr">
              <a:buFont typeface="Arial" charset="0"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9450" y="862013"/>
            <a:ext cx="6477001" cy="387278"/>
          </a:xfrm>
        </p:spPr>
        <p:txBody>
          <a:bodyPr l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70098" y="4265057"/>
            <a:ext cx="1583502" cy="1119008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9918701" y="-1201271"/>
            <a:ext cx="4308474" cy="9248349"/>
            <a:chOff x="12626976" y="-1201271"/>
            <a:chExt cx="4308474" cy="9248349"/>
          </a:xfrm>
        </p:grpSpPr>
        <p:cxnSp>
          <p:nvCxnSpPr>
            <p:cNvPr id="12" name="Straight Connector 18"/>
            <p:cNvCxnSpPr/>
            <p:nvPr/>
          </p:nvCxnSpPr>
          <p:spPr>
            <a:xfrm>
              <a:off x="16935450" y="-1201271"/>
              <a:ext cx="0" cy="92483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/>
            <p:nvPr/>
          </p:nvSpPr>
          <p:spPr>
            <a:xfrm>
              <a:off x="12626976" y="-1201271"/>
              <a:ext cx="4127500" cy="2868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nb-NO" dirty="0">
                  <a:solidFill>
                    <a:srgbClr val="F7475D"/>
                  </a:solidFill>
                </a:rPr>
                <a:t>Hjelpelinje for bildebeskjæring</a:t>
              </a:r>
            </a:p>
          </p:txBody>
        </p:sp>
      </p:grpSp>
      <p:sp>
        <p:nvSpPr>
          <p:cNvPr id="14" name="TekstSylinder 13"/>
          <p:cNvSpPr txBox="1"/>
          <p:nvPr/>
        </p:nvSpPr>
        <p:spPr>
          <a:xfrm>
            <a:off x="-1280160" y="138515"/>
            <a:ext cx="1097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</a:t>
            </a:r>
          </a:p>
        </p:txBody>
      </p:sp>
      <p:cxnSp>
        <p:nvCxnSpPr>
          <p:cNvPr id="15" name="Straight Connector 18"/>
          <p:cNvCxnSpPr/>
          <p:nvPr userDrawn="1"/>
        </p:nvCxnSpPr>
        <p:spPr>
          <a:xfrm>
            <a:off x="14227175" y="-1201271"/>
            <a:ext cx="0" cy="92483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0792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/n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48550" y="0"/>
            <a:ext cx="4743450" cy="6858000"/>
          </a:xfrm>
          <a:solidFill>
            <a:schemeClr val="bg2"/>
          </a:solidFill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5176" y="3429000"/>
            <a:ext cx="5413374" cy="2306637"/>
          </a:xfrm>
        </p:spPr>
        <p:txBody>
          <a:bodyPr lIns="0" rIns="36000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371600" cy="6858000"/>
          </a:xfrm>
          <a:noFill/>
        </p:spPr>
        <p:txBody>
          <a:bodyPr tIns="108000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35298" y="3429000"/>
            <a:ext cx="2061022" cy="145645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-1280160" y="138515"/>
            <a:ext cx="1097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</a:t>
            </a:r>
          </a:p>
        </p:txBody>
      </p:sp>
    </p:spTree>
    <p:extLst>
      <p:ext uri="{BB962C8B-B14F-4D97-AF65-F5344CB8AC3E}">
        <p14:creationId xmlns:p14="http://schemas.microsoft.com/office/powerpoint/2010/main" val="21030903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/p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48550" y="0"/>
            <a:ext cx="4743450" cy="6858000"/>
          </a:xfrm>
          <a:solidFill>
            <a:schemeClr val="bg2"/>
          </a:solidFill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5176" y="3429000"/>
            <a:ext cx="5413374" cy="2306637"/>
          </a:xfrm>
        </p:spPr>
        <p:txBody>
          <a:bodyPr lIns="0" rIns="36000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371600" cy="6858000"/>
          </a:xfrm>
          <a:noFill/>
        </p:spPr>
        <p:txBody>
          <a:bodyPr tIns="108000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35298" y="3429000"/>
            <a:ext cx="2061022" cy="145645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-1280160" y="138515"/>
            <a:ext cx="1097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</a:t>
            </a:r>
          </a:p>
        </p:txBody>
      </p:sp>
    </p:spTree>
    <p:extLst>
      <p:ext uri="{BB962C8B-B14F-4D97-AF65-F5344CB8AC3E}">
        <p14:creationId xmlns:p14="http://schemas.microsoft.com/office/powerpoint/2010/main" val="290957904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 bilde/n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6" y="3429000"/>
            <a:ext cx="6632574" cy="2306637"/>
          </a:xfrm>
        </p:spPr>
        <p:txBody>
          <a:bodyPr l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70098" y="4265057"/>
            <a:ext cx="1583502" cy="1119008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-1280160" y="138515"/>
            <a:ext cx="1097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 bilde, eller endre bakgrunnsfarge</a:t>
            </a:r>
          </a:p>
        </p:txBody>
      </p:sp>
    </p:spTree>
    <p:extLst>
      <p:ext uri="{BB962C8B-B14F-4D97-AF65-F5344CB8AC3E}">
        <p14:creationId xmlns:p14="http://schemas.microsoft.com/office/powerpoint/2010/main" val="1968993324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 bilde/p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1080000"/>
          <a:lstStyle>
            <a:lvl1pPr algn="ctr">
              <a:defRPr b="0"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6" y="3429000"/>
            <a:ext cx="6632574" cy="2306637"/>
          </a:xfrm>
        </p:spPr>
        <p:txBody>
          <a:bodyPr lIns="0"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70098" y="4265057"/>
            <a:ext cx="1583502" cy="1119008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>
            <a:normAutofit/>
          </a:bodyPr>
          <a:lstStyle>
            <a:lvl1pPr>
              <a:defRPr sz="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-1280160" y="138515"/>
            <a:ext cx="1097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 bilde, eller endre bakgrunnsfarge</a:t>
            </a:r>
          </a:p>
        </p:txBody>
      </p:sp>
    </p:spTree>
    <p:extLst>
      <p:ext uri="{BB962C8B-B14F-4D97-AF65-F5344CB8AC3E}">
        <p14:creationId xmlns:p14="http://schemas.microsoft.com/office/powerpoint/2010/main" val="233725510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sjon/delt/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75" y="857250"/>
            <a:ext cx="8121650" cy="1717675"/>
          </a:xfrm>
        </p:spPr>
        <p:txBody>
          <a:bodyPr l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035175" y="3429000"/>
            <a:ext cx="9474200" cy="3429000"/>
          </a:xfrm>
          <a:solidFill>
            <a:schemeClr val="bg2"/>
          </a:solidFill>
        </p:spPr>
        <p:txBody>
          <a:bodyPr tIns="720000"/>
          <a:lstStyle>
            <a:lvl1pPr algn="ctr">
              <a:defRPr/>
            </a:lvl1pPr>
          </a:lstStyle>
          <a:p>
            <a:r>
              <a:rPr lang="nb-NO"/>
              <a:t>Dra bildet til plassholderen eller klikk ikonet for å legge til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2035175" y="8264276"/>
            <a:ext cx="9474202" cy="1170237"/>
            <a:chOff x="15070792" y="-1201271"/>
            <a:chExt cx="9474202" cy="1170237"/>
          </a:xfrm>
        </p:grpSpPr>
        <p:cxnSp>
          <p:nvCxnSpPr>
            <p:cNvPr id="10" name="Straight Connector 18"/>
            <p:cNvCxnSpPr/>
            <p:nvPr/>
          </p:nvCxnSpPr>
          <p:spPr>
            <a:xfrm flipV="1">
              <a:off x="15089842" y="-31035"/>
              <a:ext cx="9455152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9"/>
            <p:cNvSpPr txBox="1"/>
            <p:nvPr/>
          </p:nvSpPr>
          <p:spPr>
            <a:xfrm>
              <a:off x="15070792" y="-1201271"/>
              <a:ext cx="186465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dirty="0">
                  <a:solidFill>
                    <a:srgbClr val="F7475D"/>
                  </a:solidFill>
                </a:rPr>
                <a:t>Hjelpelinje </a:t>
              </a:r>
              <a:r>
                <a:rPr lang="nb-NO">
                  <a:solidFill>
                    <a:srgbClr val="F7475D"/>
                  </a:solidFill>
                </a:rPr>
                <a:t>for bildebeskjæring</a:t>
              </a:r>
            </a:p>
          </p:txBody>
        </p:sp>
      </p:grpSp>
      <p:sp>
        <p:nvSpPr>
          <p:cNvPr id="12" name="TekstSylinder 11"/>
          <p:cNvSpPr txBox="1"/>
          <p:nvPr/>
        </p:nvSpPr>
        <p:spPr>
          <a:xfrm>
            <a:off x="-1280160" y="138515"/>
            <a:ext cx="1097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1" dirty="0">
                <a:solidFill>
                  <a:srgbClr val="F7475D"/>
                </a:solidFill>
              </a:rPr>
              <a:t>TIPS:</a:t>
            </a:r>
          </a:p>
          <a:p>
            <a:r>
              <a:rPr lang="nb-NO" sz="800" dirty="0">
                <a:solidFill>
                  <a:srgbClr val="F7475D"/>
                </a:solidFill>
              </a:rPr>
              <a:t>Sett inn</a:t>
            </a:r>
          </a:p>
        </p:txBody>
      </p:sp>
    </p:spTree>
    <p:extLst>
      <p:ext uri="{BB962C8B-B14F-4D97-AF65-F5344CB8AC3E}">
        <p14:creationId xmlns:p14="http://schemas.microsoft.com/office/powerpoint/2010/main" val="132657860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2625" y="857250"/>
            <a:ext cx="6765925" cy="1324291"/>
          </a:xfrm>
          <a:prstGeom prst="rect">
            <a:avLst/>
          </a:prstGeom>
        </p:spPr>
        <p:txBody>
          <a:bodyPr vert="horz" lIns="91440" tIns="0" rIns="180000" bIns="4572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326639"/>
            <a:ext cx="6765925" cy="3850323"/>
          </a:xfrm>
          <a:prstGeom prst="rect">
            <a:avLst/>
          </a:prstGeom>
        </p:spPr>
        <p:txBody>
          <a:bodyPr vert="horz" lIns="0" tIns="46800" rIns="180000" bIns="45720" rtlCol="0">
            <a:norm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6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0B68-4FC0-0F46-853D-6AB25F397E5C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27.02.2018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61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91A5-5301-024B-B8A1-F20A1B9817FA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6473825"/>
            <a:ext cx="350383" cy="247650"/>
          </a:xfrm>
          <a:prstGeom prst="rect">
            <a:avLst/>
          </a:prstGeom>
        </p:spPr>
      </p:pic>
      <p:grpSp>
        <p:nvGrpSpPr>
          <p:cNvPr id="89" name="Gruppe 88"/>
          <p:cNvGrpSpPr/>
          <p:nvPr/>
        </p:nvGrpSpPr>
        <p:grpSpPr>
          <a:xfrm>
            <a:off x="682625" y="-722804"/>
            <a:ext cx="10826750" cy="444500"/>
            <a:chOff x="682625" y="-719519"/>
            <a:chExt cx="10826750" cy="4445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262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"/>
            <p:cNvCxnSpPr/>
            <p:nvPr/>
          </p:nvCxnSpPr>
          <p:spPr>
            <a:xfrm>
              <a:off x="1359297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"/>
            <p:cNvCxnSpPr/>
            <p:nvPr/>
          </p:nvCxnSpPr>
          <p:spPr>
            <a:xfrm>
              <a:off x="2035969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"/>
            <p:cNvCxnSpPr/>
            <p:nvPr/>
          </p:nvCxnSpPr>
          <p:spPr>
            <a:xfrm>
              <a:off x="2712641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/>
            <p:cNvCxnSpPr/>
            <p:nvPr/>
          </p:nvCxnSpPr>
          <p:spPr>
            <a:xfrm>
              <a:off x="3389313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8"/>
            <p:cNvCxnSpPr/>
            <p:nvPr/>
          </p:nvCxnSpPr>
          <p:spPr>
            <a:xfrm>
              <a:off x="4742657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8"/>
            <p:cNvCxnSpPr/>
            <p:nvPr/>
          </p:nvCxnSpPr>
          <p:spPr>
            <a:xfrm>
              <a:off x="406598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"/>
            <p:cNvCxnSpPr/>
            <p:nvPr/>
          </p:nvCxnSpPr>
          <p:spPr>
            <a:xfrm>
              <a:off x="1150937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"/>
            <p:cNvCxnSpPr/>
            <p:nvPr/>
          </p:nvCxnSpPr>
          <p:spPr>
            <a:xfrm>
              <a:off x="5419329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"/>
            <p:cNvCxnSpPr/>
            <p:nvPr/>
          </p:nvCxnSpPr>
          <p:spPr>
            <a:xfrm>
              <a:off x="6096001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"/>
            <p:cNvCxnSpPr/>
            <p:nvPr/>
          </p:nvCxnSpPr>
          <p:spPr>
            <a:xfrm>
              <a:off x="6772673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/>
            <p:cNvCxnSpPr/>
            <p:nvPr/>
          </p:nvCxnSpPr>
          <p:spPr>
            <a:xfrm>
              <a:off x="744934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"/>
            <p:cNvCxnSpPr/>
            <p:nvPr/>
          </p:nvCxnSpPr>
          <p:spPr>
            <a:xfrm>
              <a:off x="10156033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8"/>
            <p:cNvCxnSpPr/>
            <p:nvPr/>
          </p:nvCxnSpPr>
          <p:spPr>
            <a:xfrm>
              <a:off x="8802689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8"/>
            <p:cNvCxnSpPr/>
            <p:nvPr/>
          </p:nvCxnSpPr>
          <p:spPr>
            <a:xfrm>
              <a:off x="8126017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8"/>
            <p:cNvCxnSpPr/>
            <p:nvPr/>
          </p:nvCxnSpPr>
          <p:spPr>
            <a:xfrm>
              <a:off x="1083270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"/>
            <p:cNvCxnSpPr/>
            <p:nvPr/>
          </p:nvCxnSpPr>
          <p:spPr>
            <a:xfrm>
              <a:off x="9479361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/>
          <p:cNvGrpSpPr/>
          <p:nvPr/>
        </p:nvGrpSpPr>
        <p:grpSpPr>
          <a:xfrm>
            <a:off x="682625" y="7136304"/>
            <a:ext cx="10826750" cy="444500"/>
            <a:chOff x="682625" y="7139589"/>
            <a:chExt cx="10826750" cy="444500"/>
          </a:xfrm>
        </p:grpSpPr>
        <p:cxnSp>
          <p:nvCxnSpPr>
            <p:cNvPr id="47" name="Straight Connector 8"/>
            <p:cNvCxnSpPr/>
            <p:nvPr/>
          </p:nvCxnSpPr>
          <p:spPr>
            <a:xfrm>
              <a:off x="68262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8"/>
            <p:cNvCxnSpPr/>
            <p:nvPr/>
          </p:nvCxnSpPr>
          <p:spPr>
            <a:xfrm>
              <a:off x="1359297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2035969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8"/>
            <p:cNvCxnSpPr/>
            <p:nvPr/>
          </p:nvCxnSpPr>
          <p:spPr>
            <a:xfrm>
              <a:off x="2712641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"/>
            <p:cNvCxnSpPr/>
            <p:nvPr/>
          </p:nvCxnSpPr>
          <p:spPr>
            <a:xfrm>
              <a:off x="3389313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"/>
            <p:cNvCxnSpPr/>
            <p:nvPr/>
          </p:nvCxnSpPr>
          <p:spPr>
            <a:xfrm>
              <a:off x="4742657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8"/>
            <p:cNvCxnSpPr/>
            <p:nvPr/>
          </p:nvCxnSpPr>
          <p:spPr>
            <a:xfrm>
              <a:off x="406598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8"/>
            <p:cNvCxnSpPr/>
            <p:nvPr/>
          </p:nvCxnSpPr>
          <p:spPr>
            <a:xfrm>
              <a:off x="1150937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8"/>
            <p:cNvCxnSpPr/>
            <p:nvPr/>
          </p:nvCxnSpPr>
          <p:spPr>
            <a:xfrm>
              <a:off x="5419329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8"/>
            <p:cNvCxnSpPr/>
            <p:nvPr/>
          </p:nvCxnSpPr>
          <p:spPr>
            <a:xfrm>
              <a:off x="6096001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8"/>
            <p:cNvCxnSpPr/>
            <p:nvPr/>
          </p:nvCxnSpPr>
          <p:spPr>
            <a:xfrm>
              <a:off x="6772673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"/>
            <p:cNvCxnSpPr/>
            <p:nvPr/>
          </p:nvCxnSpPr>
          <p:spPr>
            <a:xfrm>
              <a:off x="744934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8"/>
            <p:cNvCxnSpPr/>
            <p:nvPr/>
          </p:nvCxnSpPr>
          <p:spPr>
            <a:xfrm>
              <a:off x="10156033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8"/>
            <p:cNvCxnSpPr/>
            <p:nvPr/>
          </p:nvCxnSpPr>
          <p:spPr>
            <a:xfrm>
              <a:off x="8802689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8"/>
            <p:cNvCxnSpPr/>
            <p:nvPr/>
          </p:nvCxnSpPr>
          <p:spPr>
            <a:xfrm>
              <a:off x="8126017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>
              <a:off x="1083270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8"/>
            <p:cNvCxnSpPr/>
            <p:nvPr/>
          </p:nvCxnSpPr>
          <p:spPr>
            <a:xfrm>
              <a:off x="9479361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e 106"/>
          <p:cNvGrpSpPr/>
          <p:nvPr/>
        </p:nvGrpSpPr>
        <p:grpSpPr>
          <a:xfrm>
            <a:off x="-726193" y="0"/>
            <a:ext cx="444500" cy="6858000"/>
            <a:chOff x="-668939" y="0"/>
            <a:chExt cx="444500" cy="6858000"/>
          </a:xfrm>
        </p:grpSpPr>
        <p:cxnSp>
          <p:nvCxnSpPr>
            <p:cNvPr id="64" name="Straight Connector 8"/>
            <p:cNvCxnSpPr/>
            <p:nvPr/>
          </p:nvCxnSpPr>
          <p:spPr>
            <a:xfrm rot="16200000">
              <a:off x="-446689" y="32067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8"/>
            <p:cNvCxnSpPr/>
            <p:nvPr/>
          </p:nvCxnSpPr>
          <p:spPr>
            <a:xfrm rot="16200000">
              <a:off x="-446689" y="2349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8"/>
            <p:cNvCxnSpPr/>
            <p:nvPr/>
          </p:nvCxnSpPr>
          <p:spPr>
            <a:xfrm rot="16200000">
              <a:off x="-446689" y="1492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8"/>
            <p:cNvCxnSpPr/>
            <p:nvPr/>
          </p:nvCxnSpPr>
          <p:spPr>
            <a:xfrm rot="16200000">
              <a:off x="-446689" y="635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"/>
            <p:cNvCxnSpPr/>
            <p:nvPr/>
          </p:nvCxnSpPr>
          <p:spPr>
            <a:xfrm rot="16200000">
              <a:off x="-446689" y="5778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8"/>
            <p:cNvCxnSpPr/>
            <p:nvPr/>
          </p:nvCxnSpPr>
          <p:spPr>
            <a:xfrm rot="16200000">
              <a:off x="-446689" y="4921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8"/>
            <p:cNvCxnSpPr/>
            <p:nvPr/>
          </p:nvCxnSpPr>
          <p:spPr>
            <a:xfrm rot="16200000">
              <a:off x="-446689" y="4064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8"/>
            <p:cNvCxnSpPr/>
            <p:nvPr/>
          </p:nvCxnSpPr>
          <p:spPr>
            <a:xfrm>
              <a:off x="-668939" y="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8"/>
            <p:cNvCxnSpPr/>
            <p:nvPr/>
          </p:nvCxnSpPr>
          <p:spPr>
            <a:xfrm>
              <a:off x="-668939" y="685800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e 107"/>
          <p:cNvGrpSpPr/>
          <p:nvPr/>
        </p:nvGrpSpPr>
        <p:grpSpPr>
          <a:xfrm>
            <a:off x="12473693" y="0"/>
            <a:ext cx="444500" cy="6858000"/>
            <a:chOff x="12494401" y="0"/>
            <a:chExt cx="444500" cy="6858000"/>
          </a:xfrm>
        </p:grpSpPr>
        <p:cxnSp>
          <p:nvCxnSpPr>
            <p:cNvPr id="98" name="Straight Connector 8"/>
            <p:cNvCxnSpPr/>
            <p:nvPr/>
          </p:nvCxnSpPr>
          <p:spPr>
            <a:xfrm rot="16200000">
              <a:off x="12716651" y="32067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8"/>
            <p:cNvCxnSpPr/>
            <p:nvPr/>
          </p:nvCxnSpPr>
          <p:spPr>
            <a:xfrm rot="16200000">
              <a:off x="12716651" y="2349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8"/>
            <p:cNvCxnSpPr/>
            <p:nvPr/>
          </p:nvCxnSpPr>
          <p:spPr>
            <a:xfrm rot="16200000">
              <a:off x="12716651" y="1492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8"/>
            <p:cNvCxnSpPr/>
            <p:nvPr/>
          </p:nvCxnSpPr>
          <p:spPr>
            <a:xfrm rot="16200000">
              <a:off x="12716651" y="635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16200000">
              <a:off x="12716651" y="5778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"/>
            <p:cNvCxnSpPr/>
            <p:nvPr/>
          </p:nvCxnSpPr>
          <p:spPr>
            <a:xfrm rot="16200000">
              <a:off x="12716651" y="4921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8"/>
            <p:cNvCxnSpPr/>
            <p:nvPr/>
          </p:nvCxnSpPr>
          <p:spPr>
            <a:xfrm rot="16200000">
              <a:off x="12716651" y="4064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8"/>
            <p:cNvCxnSpPr/>
            <p:nvPr/>
          </p:nvCxnSpPr>
          <p:spPr>
            <a:xfrm>
              <a:off x="12494401" y="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8"/>
            <p:cNvCxnSpPr/>
            <p:nvPr/>
          </p:nvCxnSpPr>
          <p:spPr>
            <a:xfrm>
              <a:off x="12494401" y="685800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kstSylinder 109"/>
          <p:cNvSpPr txBox="1"/>
          <p:nvPr/>
        </p:nvSpPr>
        <p:spPr>
          <a:xfrm>
            <a:off x="-1" y="-401415"/>
            <a:ext cx="6826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dirty="0">
                <a:solidFill>
                  <a:srgbClr val="F7475D"/>
                </a:solidFill>
              </a:rPr>
              <a:t>DOGA 2017</a:t>
            </a:r>
          </a:p>
        </p:txBody>
      </p:sp>
      <p:pic>
        <p:nvPicPr>
          <p:cNvPr id="65" name="Picture 6"/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6473825"/>
            <a:ext cx="350383" cy="247650"/>
          </a:xfrm>
          <a:prstGeom prst="rect">
            <a:avLst/>
          </a:prstGeom>
        </p:spPr>
      </p:pic>
      <p:grpSp>
        <p:nvGrpSpPr>
          <p:cNvPr id="69" name="Gruppe 68"/>
          <p:cNvGrpSpPr/>
          <p:nvPr userDrawn="1"/>
        </p:nvGrpSpPr>
        <p:grpSpPr>
          <a:xfrm>
            <a:off x="682625" y="-722804"/>
            <a:ext cx="10826750" cy="444500"/>
            <a:chOff x="682625" y="-719519"/>
            <a:chExt cx="10826750" cy="444500"/>
          </a:xfrm>
        </p:grpSpPr>
        <p:cxnSp>
          <p:nvCxnSpPr>
            <p:cNvPr id="70" name="Straight Connector 8"/>
            <p:cNvCxnSpPr/>
            <p:nvPr userDrawn="1"/>
          </p:nvCxnSpPr>
          <p:spPr>
            <a:xfrm>
              <a:off x="68262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8"/>
            <p:cNvCxnSpPr/>
            <p:nvPr userDrawn="1"/>
          </p:nvCxnSpPr>
          <p:spPr>
            <a:xfrm>
              <a:off x="1359297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8"/>
            <p:cNvCxnSpPr/>
            <p:nvPr userDrawn="1"/>
          </p:nvCxnSpPr>
          <p:spPr>
            <a:xfrm>
              <a:off x="2035969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"/>
            <p:cNvCxnSpPr/>
            <p:nvPr userDrawn="1"/>
          </p:nvCxnSpPr>
          <p:spPr>
            <a:xfrm>
              <a:off x="2712641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"/>
            <p:cNvCxnSpPr/>
            <p:nvPr userDrawn="1"/>
          </p:nvCxnSpPr>
          <p:spPr>
            <a:xfrm>
              <a:off x="3389313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"/>
            <p:cNvCxnSpPr/>
            <p:nvPr userDrawn="1"/>
          </p:nvCxnSpPr>
          <p:spPr>
            <a:xfrm>
              <a:off x="4742657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"/>
            <p:cNvCxnSpPr/>
            <p:nvPr userDrawn="1"/>
          </p:nvCxnSpPr>
          <p:spPr>
            <a:xfrm>
              <a:off x="406598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"/>
            <p:cNvCxnSpPr/>
            <p:nvPr userDrawn="1"/>
          </p:nvCxnSpPr>
          <p:spPr>
            <a:xfrm>
              <a:off x="1150937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"/>
            <p:cNvCxnSpPr/>
            <p:nvPr userDrawn="1"/>
          </p:nvCxnSpPr>
          <p:spPr>
            <a:xfrm>
              <a:off x="5419329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"/>
            <p:cNvCxnSpPr/>
            <p:nvPr userDrawn="1"/>
          </p:nvCxnSpPr>
          <p:spPr>
            <a:xfrm>
              <a:off x="6096001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"/>
            <p:cNvCxnSpPr/>
            <p:nvPr userDrawn="1"/>
          </p:nvCxnSpPr>
          <p:spPr>
            <a:xfrm>
              <a:off x="6772673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"/>
            <p:cNvCxnSpPr/>
            <p:nvPr userDrawn="1"/>
          </p:nvCxnSpPr>
          <p:spPr>
            <a:xfrm>
              <a:off x="744934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"/>
            <p:cNvCxnSpPr/>
            <p:nvPr userDrawn="1"/>
          </p:nvCxnSpPr>
          <p:spPr>
            <a:xfrm>
              <a:off x="10156033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"/>
            <p:cNvCxnSpPr/>
            <p:nvPr userDrawn="1"/>
          </p:nvCxnSpPr>
          <p:spPr>
            <a:xfrm>
              <a:off x="8802689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"/>
            <p:cNvCxnSpPr/>
            <p:nvPr userDrawn="1"/>
          </p:nvCxnSpPr>
          <p:spPr>
            <a:xfrm>
              <a:off x="8126017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"/>
            <p:cNvCxnSpPr/>
            <p:nvPr userDrawn="1"/>
          </p:nvCxnSpPr>
          <p:spPr>
            <a:xfrm>
              <a:off x="10832705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8"/>
            <p:cNvCxnSpPr/>
            <p:nvPr userDrawn="1"/>
          </p:nvCxnSpPr>
          <p:spPr>
            <a:xfrm>
              <a:off x="9479361" y="-71951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e 92"/>
          <p:cNvGrpSpPr/>
          <p:nvPr userDrawn="1"/>
        </p:nvGrpSpPr>
        <p:grpSpPr>
          <a:xfrm>
            <a:off x="682625" y="7136304"/>
            <a:ext cx="10826750" cy="444500"/>
            <a:chOff x="682625" y="7139589"/>
            <a:chExt cx="10826750" cy="444500"/>
          </a:xfrm>
        </p:grpSpPr>
        <p:cxnSp>
          <p:nvCxnSpPr>
            <p:cNvPr id="95" name="Straight Connector 8"/>
            <p:cNvCxnSpPr/>
            <p:nvPr userDrawn="1"/>
          </p:nvCxnSpPr>
          <p:spPr>
            <a:xfrm>
              <a:off x="68262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8"/>
            <p:cNvCxnSpPr/>
            <p:nvPr userDrawn="1"/>
          </p:nvCxnSpPr>
          <p:spPr>
            <a:xfrm>
              <a:off x="1359297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8"/>
            <p:cNvCxnSpPr/>
            <p:nvPr userDrawn="1"/>
          </p:nvCxnSpPr>
          <p:spPr>
            <a:xfrm>
              <a:off x="2035969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8"/>
            <p:cNvCxnSpPr/>
            <p:nvPr userDrawn="1"/>
          </p:nvCxnSpPr>
          <p:spPr>
            <a:xfrm>
              <a:off x="2712641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8"/>
            <p:cNvCxnSpPr/>
            <p:nvPr userDrawn="1"/>
          </p:nvCxnSpPr>
          <p:spPr>
            <a:xfrm>
              <a:off x="3389313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8"/>
            <p:cNvCxnSpPr/>
            <p:nvPr userDrawn="1"/>
          </p:nvCxnSpPr>
          <p:spPr>
            <a:xfrm>
              <a:off x="4742657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8"/>
            <p:cNvCxnSpPr/>
            <p:nvPr userDrawn="1"/>
          </p:nvCxnSpPr>
          <p:spPr>
            <a:xfrm>
              <a:off x="406598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8"/>
            <p:cNvCxnSpPr/>
            <p:nvPr userDrawn="1"/>
          </p:nvCxnSpPr>
          <p:spPr>
            <a:xfrm>
              <a:off x="1150937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"/>
            <p:cNvCxnSpPr/>
            <p:nvPr userDrawn="1"/>
          </p:nvCxnSpPr>
          <p:spPr>
            <a:xfrm>
              <a:off x="5419329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"/>
            <p:cNvCxnSpPr/>
            <p:nvPr userDrawn="1"/>
          </p:nvCxnSpPr>
          <p:spPr>
            <a:xfrm>
              <a:off x="6096001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8"/>
            <p:cNvCxnSpPr/>
            <p:nvPr userDrawn="1"/>
          </p:nvCxnSpPr>
          <p:spPr>
            <a:xfrm>
              <a:off x="6772673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8"/>
            <p:cNvCxnSpPr/>
            <p:nvPr userDrawn="1"/>
          </p:nvCxnSpPr>
          <p:spPr>
            <a:xfrm>
              <a:off x="744934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8"/>
            <p:cNvCxnSpPr/>
            <p:nvPr userDrawn="1"/>
          </p:nvCxnSpPr>
          <p:spPr>
            <a:xfrm>
              <a:off x="10156033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8"/>
            <p:cNvCxnSpPr/>
            <p:nvPr userDrawn="1"/>
          </p:nvCxnSpPr>
          <p:spPr>
            <a:xfrm>
              <a:off x="8802689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8"/>
            <p:cNvCxnSpPr/>
            <p:nvPr userDrawn="1"/>
          </p:nvCxnSpPr>
          <p:spPr>
            <a:xfrm>
              <a:off x="8126017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8"/>
            <p:cNvCxnSpPr/>
            <p:nvPr userDrawn="1"/>
          </p:nvCxnSpPr>
          <p:spPr>
            <a:xfrm>
              <a:off x="10832705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8"/>
            <p:cNvCxnSpPr/>
            <p:nvPr userDrawn="1"/>
          </p:nvCxnSpPr>
          <p:spPr>
            <a:xfrm>
              <a:off x="9479361" y="7139589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e 123"/>
          <p:cNvGrpSpPr/>
          <p:nvPr userDrawn="1"/>
        </p:nvGrpSpPr>
        <p:grpSpPr>
          <a:xfrm>
            <a:off x="-726193" y="0"/>
            <a:ext cx="444500" cy="6858000"/>
            <a:chOff x="-668939" y="0"/>
            <a:chExt cx="444500" cy="6858000"/>
          </a:xfrm>
        </p:grpSpPr>
        <p:cxnSp>
          <p:nvCxnSpPr>
            <p:cNvPr id="125" name="Straight Connector 8"/>
            <p:cNvCxnSpPr/>
            <p:nvPr userDrawn="1"/>
          </p:nvCxnSpPr>
          <p:spPr>
            <a:xfrm rot="16200000">
              <a:off x="-446689" y="32067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"/>
            <p:cNvCxnSpPr/>
            <p:nvPr userDrawn="1"/>
          </p:nvCxnSpPr>
          <p:spPr>
            <a:xfrm rot="16200000">
              <a:off x="-446689" y="2349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8"/>
            <p:cNvCxnSpPr/>
            <p:nvPr userDrawn="1"/>
          </p:nvCxnSpPr>
          <p:spPr>
            <a:xfrm rot="16200000">
              <a:off x="-446689" y="1492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8"/>
            <p:cNvCxnSpPr/>
            <p:nvPr userDrawn="1"/>
          </p:nvCxnSpPr>
          <p:spPr>
            <a:xfrm rot="16200000">
              <a:off x="-446689" y="635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8"/>
            <p:cNvCxnSpPr/>
            <p:nvPr userDrawn="1"/>
          </p:nvCxnSpPr>
          <p:spPr>
            <a:xfrm rot="16200000">
              <a:off x="-446689" y="5778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8"/>
            <p:cNvCxnSpPr/>
            <p:nvPr userDrawn="1"/>
          </p:nvCxnSpPr>
          <p:spPr>
            <a:xfrm rot="16200000">
              <a:off x="-446689" y="4921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8"/>
            <p:cNvCxnSpPr/>
            <p:nvPr userDrawn="1"/>
          </p:nvCxnSpPr>
          <p:spPr>
            <a:xfrm rot="16200000">
              <a:off x="-446689" y="4064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8"/>
            <p:cNvCxnSpPr/>
            <p:nvPr userDrawn="1"/>
          </p:nvCxnSpPr>
          <p:spPr>
            <a:xfrm>
              <a:off x="-668939" y="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8"/>
            <p:cNvCxnSpPr/>
            <p:nvPr userDrawn="1"/>
          </p:nvCxnSpPr>
          <p:spPr>
            <a:xfrm>
              <a:off x="-668939" y="685800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e 133"/>
          <p:cNvGrpSpPr/>
          <p:nvPr userDrawn="1"/>
        </p:nvGrpSpPr>
        <p:grpSpPr>
          <a:xfrm>
            <a:off x="12473693" y="0"/>
            <a:ext cx="444500" cy="6858000"/>
            <a:chOff x="12494401" y="0"/>
            <a:chExt cx="444500" cy="6858000"/>
          </a:xfrm>
        </p:grpSpPr>
        <p:cxnSp>
          <p:nvCxnSpPr>
            <p:cNvPr id="135" name="Straight Connector 8"/>
            <p:cNvCxnSpPr/>
            <p:nvPr userDrawn="1"/>
          </p:nvCxnSpPr>
          <p:spPr>
            <a:xfrm rot="16200000">
              <a:off x="12716651" y="32067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8"/>
            <p:cNvCxnSpPr/>
            <p:nvPr userDrawn="1"/>
          </p:nvCxnSpPr>
          <p:spPr>
            <a:xfrm rot="16200000">
              <a:off x="12716651" y="2349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8"/>
            <p:cNvCxnSpPr/>
            <p:nvPr userDrawn="1"/>
          </p:nvCxnSpPr>
          <p:spPr>
            <a:xfrm rot="16200000">
              <a:off x="12716651" y="1492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8"/>
            <p:cNvCxnSpPr/>
            <p:nvPr userDrawn="1"/>
          </p:nvCxnSpPr>
          <p:spPr>
            <a:xfrm rot="16200000">
              <a:off x="12716651" y="635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8"/>
            <p:cNvCxnSpPr/>
            <p:nvPr userDrawn="1"/>
          </p:nvCxnSpPr>
          <p:spPr>
            <a:xfrm rot="16200000">
              <a:off x="12716651" y="57785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8"/>
            <p:cNvCxnSpPr/>
            <p:nvPr userDrawn="1"/>
          </p:nvCxnSpPr>
          <p:spPr>
            <a:xfrm rot="16200000">
              <a:off x="12716651" y="492125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8"/>
            <p:cNvCxnSpPr/>
            <p:nvPr userDrawn="1"/>
          </p:nvCxnSpPr>
          <p:spPr>
            <a:xfrm rot="16200000">
              <a:off x="12716651" y="4064000"/>
              <a:ext cx="0" cy="444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8"/>
            <p:cNvCxnSpPr/>
            <p:nvPr userDrawn="1"/>
          </p:nvCxnSpPr>
          <p:spPr>
            <a:xfrm>
              <a:off x="12494401" y="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8"/>
            <p:cNvCxnSpPr/>
            <p:nvPr userDrawn="1"/>
          </p:nvCxnSpPr>
          <p:spPr>
            <a:xfrm>
              <a:off x="12494401" y="6858000"/>
              <a:ext cx="444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kstSylinder 143"/>
          <p:cNvSpPr txBox="1"/>
          <p:nvPr userDrawn="1"/>
        </p:nvSpPr>
        <p:spPr>
          <a:xfrm>
            <a:off x="-1" y="-401415"/>
            <a:ext cx="6826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dirty="0">
                <a:solidFill>
                  <a:srgbClr val="F7475D"/>
                </a:solidFill>
              </a:rPr>
              <a:t>DOGA 2017</a:t>
            </a:r>
          </a:p>
        </p:txBody>
      </p:sp>
    </p:spTree>
    <p:extLst>
      <p:ext uri="{BB962C8B-B14F-4D97-AF65-F5344CB8AC3E}">
        <p14:creationId xmlns:p14="http://schemas.microsoft.com/office/powerpoint/2010/main" val="6971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System Font Regular" charset="0"/>
          <a:cs typeface="System Font Regular" charset="0"/>
        </a:defRPr>
      </a:lvl1pPr>
    </p:titleStyle>
    <p:bodyStyle>
      <a:lvl1pPr marL="216000" indent="0" algn="l" defTabSz="914400" rtl="0" eaLnBrk="1" latinLnBrk="0" hangingPunct="1">
        <a:lnSpc>
          <a:spcPct val="100000"/>
        </a:lnSpc>
        <a:spcBef>
          <a:spcPts val="2000"/>
        </a:spcBef>
        <a:buFont typeface="Arial"/>
        <a:buNone/>
        <a:defRPr sz="1600" b="1" i="0" kern="1200">
          <a:solidFill>
            <a:schemeClr val="tx1"/>
          </a:solidFill>
          <a:latin typeface="+mn-lt"/>
          <a:ea typeface="System Font Regular" charset="0"/>
          <a:cs typeface="System Font Regular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System Font Regular" charset="0"/>
          <a:cs typeface="System Font Regular" charset="0"/>
        </a:defRPr>
      </a:lvl2pPr>
      <a:lvl3pPr marL="216000" indent="0" algn="l" defTabSz="914400" rtl="0" eaLnBrk="1" latinLnBrk="0" hangingPunct="1">
        <a:lnSpc>
          <a:spcPct val="100000"/>
        </a:lnSpc>
        <a:spcBef>
          <a:spcPts val="0"/>
        </a:spcBef>
        <a:buFont typeface=".AppleSystemUIFont" charset="-120"/>
        <a:buNone/>
        <a:defRPr sz="14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System Font Regular" charset="0"/>
          <a:cs typeface="System Font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82">
          <p15:clr>
            <a:srgbClr val="F26B43"/>
          </p15:clr>
        </p15:guide>
        <p15:guide id="5" pos="4692">
          <p15:clr>
            <a:srgbClr val="F26B43"/>
          </p15:clr>
        </p15:guide>
        <p15:guide id="7" pos="2988">
          <p15:clr>
            <a:srgbClr val="F26B43"/>
          </p15:clr>
        </p15:guide>
        <p15:guide id="10" pos="7250">
          <p15:clr>
            <a:srgbClr val="F26B43"/>
          </p15:clr>
        </p15:guide>
        <p15:guide id="11" pos="428">
          <p15:clr>
            <a:srgbClr val="F26B43"/>
          </p15:clr>
        </p15:guide>
        <p15:guide id="14" pos="2134">
          <p15:clr>
            <a:srgbClr val="F26B43"/>
          </p15:clr>
        </p15:guide>
        <p15:guide id="17" pos="6398">
          <p15:clr>
            <a:srgbClr val="F26B43"/>
          </p15:clr>
        </p15:guide>
        <p15:guide id="18" pos="5546">
          <p15:clr>
            <a:srgbClr val="F26B43"/>
          </p15:clr>
        </p15:guide>
        <p15:guide id="19" orient="horz" pos="543">
          <p15:clr>
            <a:srgbClr val="F26B43"/>
          </p15:clr>
        </p15:guide>
        <p15:guide id="20" orient="horz" pos="3780">
          <p15:clr>
            <a:srgbClr val="F26B43"/>
          </p15:clr>
        </p15:guide>
        <p15:guide id="21" orient="horz" pos="1079">
          <p15:clr>
            <a:srgbClr val="F26B43"/>
          </p15:clr>
        </p15:guide>
        <p15:guide id="22" orient="horz" pos="2701">
          <p15:clr>
            <a:srgbClr val="F26B43"/>
          </p15:clr>
        </p15:guide>
        <p15:guide id="23" orient="horz" pos="1622">
          <p15:clr>
            <a:srgbClr val="F26B43"/>
          </p15:clr>
        </p15:guide>
        <p15:guide id="24" orient="horz" pos="32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C5BC85C-702B-470D-A89F-B2A851010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94" y="0"/>
            <a:ext cx="12192000" cy="6858000"/>
          </a:xfrm>
          <a:solidFill>
            <a:schemeClr val="accent2"/>
          </a:solidFill>
        </p:spPr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E84DF-60A2-4B27-A395-6D98B94A39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68918" y="1763153"/>
            <a:ext cx="3240000" cy="2289600"/>
          </a:xfrm>
        </p:spPr>
        <p:txBody>
          <a:bodyPr/>
          <a:lstStyle/>
          <a:p>
            <a:r>
              <a:rPr lang="nb-NO" dirty="0"/>
              <a:t>D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A743292-E7A7-46FB-AC37-E55B40D8AD75}"/>
              </a:ext>
            </a:extLst>
          </p:cNvPr>
          <p:cNvSpPr txBox="1"/>
          <p:nvPr/>
        </p:nvSpPr>
        <p:spPr>
          <a:xfrm>
            <a:off x="1374035" y="1763153"/>
            <a:ext cx="53889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 driven </a:t>
            </a:r>
            <a:r>
              <a:rPr lang="nb-NO" sz="3200" dirty="0">
                <a:solidFill>
                  <a:srgbClr val="000000"/>
                </a:solidFill>
                <a:latin typeface="Arial" panose="020B0604020202020204"/>
              </a:rPr>
              <a:t>I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nnovation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nb-NO" sz="3200" dirty="0">
                <a:solidFill>
                  <a:srgbClr val="000000"/>
                </a:solidFill>
                <a:latin typeface="Arial" panose="020B0604020202020204"/>
              </a:rPr>
              <a:t>P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rogramme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(DIP)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 E Bull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dirty="0">
                <a:solidFill>
                  <a:srgbClr val="000000"/>
                </a:solidFill>
                <a:latin typeface="Arial" panose="020B0604020202020204"/>
              </a:rPr>
              <a:t>Cathrin Blitzner Møller 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42975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E6EFF58-CEB4-483E-8498-3F4C0500031E}"/>
              </a:ext>
            </a:extLst>
          </p:cNvPr>
          <p:cNvSpPr/>
          <p:nvPr/>
        </p:nvSpPr>
        <p:spPr>
          <a:xfrm>
            <a:off x="3540868" y="3054485"/>
            <a:ext cx="4486911" cy="72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4000" dirty="0">
                <a:solidFill>
                  <a:srgbClr val="000000"/>
                </a:solidFill>
              </a:rPr>
              <a:t>Who </a:t>
            </a:r>
            <a:r>
              <a:rPr lang="nb-NO" sz="4000" dirty="0" err="1">
                <a:solidFill>
                  <a:srgbClr val="000000"/>
                </a:solidFill>
              </a:rPr>
              <a:t>can</a:t>
            </a:r>
            <a:r>
              <a:rPr lang="nb-NO" sz="4000" dirty="0">
                <a:solidFill>
                  <a:srgbClr val="000000"/>
                </a:solidFill>
              </a:rPr>
              <a:t> </a:t>
            </a:r>
            <a:r>
              <a:rPr lang="nb-NO" sz="4000" dirty="0" err="1">
                <a:solidFill>
                  <a:srgbClr val="000000"/>
                </a:solidFill>
              </a:rPr>
              <a:t>apply</a:t>
            </a:r>
            <a:r>
              <a:rPr lang="nb-NO" sz="40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43084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E6EFF58-CEB4-483E-8498-3F4C0500031E}"/>
              </a:ext>
            </a:extLst>
          </p:cNvPr>
          <p:cNvSpPr/>
          <p:nvPr/>
        </p:nvSpPr>
        <p:spPr>
          <a:xfrm>
            <a:off x="2723744" y="2675106"/>
            <a:ext cx="6322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4000" dirty="0" err="1">
                <a:solidFill>
                  <a:srgbClr val="000000"/>
                </a:solidFill>
              </a:rPr>
              <a:t>What</a:t>
            </a:r>
            <a:r>
              <a:rPr lang="nb-NO" sz="4000" dirty="0">
                <a:solidFill>
                  <a:srgbClr val="000000"/>
                </a:solidFill>
              </a:rPr>
              <a:t> type </a:t>
            </a:r>
            <a:r>
              <a:rPr lang="nb-NO" sz="4000" dirty="0" err="1">
                <a:solidFill>
                  <a:srgbClr val="000000"/>
                </a:solidFill>
              </a:rPr>
              <a:t>of</a:t>
            </a:r>
            <a:r>
              <a:rPr lang="nb-NO" sz="4000" dirty="0">
                <a:solidFill>
                  <a:srgbClr val="000000"/>
                </a:solidFill>
              </a:rPr>
              <a:t> </a:t>
            </a:r>
            <a:r>
              <a:rPr lang="nb-NO" sz="4000" dirty="0" err="1">
                <a:solidFill>
                  <a:srgbClr val="000000"/>
                </a:solidFill>
              </a:rPr>
              <a:t>projects</a:t>
            </a:r>
            <a:r>
              <a:rPr lang="nb-NO" sz="4000" dirty="0">
                <a:solidFill>
                  <a:srgbClr val="000000"/>
                </a:solidFill>
              </a:rPr>
              <a:t> </a:t>
            </a:r>
            <a:r>
              <a:rPr lang="nb-NO" sz="4000" dirty="0" err="1">
                <a:solidFill>
                  <a:srgbClr val="000000"/>
                </a:solidFill>
              </a:rPr>
              <a:t>are</a:t>
            </a:r>
            <a:r>
              <a:rPr lang="nb-NO" sz="4000" dirty="0">
                <a:solidFill>
                  <a:srgbClr val="000000"/>
                </a:solidFill>
              </a:rPr>
              <a:t> </a:t>
            </a:r>
            <a:r>
              <a:rPr lang="nb-NO" sz="4000" dirty="0" err="1">
                <a:solidFill>
                  <a:srgbClr val="000000"/>
                </a:solidFill>
              </a:rPr>
              <a:t>eligible</a:t>
            </a:r>
            <a:r>
              <a:rPr lang="nb-NO" sz="40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076516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80324D7-D14E-4FC8-A2D2-065CB1D008BA}"/>
              </a:ext>
            </a:extLst>
          </p:cNvPr>
          <p:cNvSpPr txBox="1"/>
          <p:nvPr/>
        </p:nvSpPr>
        <p:spPr>
          <a:xfrm>
            <a:off x="2171700" y="2857500"/>
            <a:ext cx="818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</a:t>
            </a:r>
            <a:r>
              <a:rPr kumimoji="0" 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much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apply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for?</a:t>
            </a:r>
          </a:p>
        </p:txBody>
      </p:sp>
    </p:spTree>
    <p:extLst>
      <p:ext uri="{BB962C8B-B14F-4D97-AF65-F5344CB8AC3E}">
        <p14:creationId xmlns:p14="http://schemas.microsoft.com/office/powerpoint/2010/main" val="262539672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2625" y="857250"/>
            <a:ext cx="9901555" cy="13242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 err="1"/>
              <a:t>DOGAs</a:t>
            </a:r>
            <a:r>
              <a:rPr lang="nb-NO" sz="4000" dirty="0"/>
              <a:t> service </a:t>
            </a:r>
            <a:r>
              <a:rPr lang="nb-NO" sz="4000" dirty="0" err="1"/>
              <a:t>after</a:t>
            </a:r>
            <a:r>
              <a:rPr lang="nb-NO" sz="4000" dirty="0"/>
              <a:t> </a:t>
            </a:r>
            <a:r>
              <a:rPr lang="nb-NO" sz="4000" dirty="0" err="1"/>
              <a:t>the</a:t>
            </a:r>
            <a:r>
              <a:rPr lang="nb-NO" sz="4000" dirty="0"/>
              <a:t> </a:t>
            </a:r>
            <a:r>
              <a:rPr lang="nb-NO" sz="4000" dirty="0" err="1"/>
              <a:t>project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1750" indent="-285750">
              <a:buFont typeface="Arial" charset="0"/>
              <a:buChar char="•"/>
            </a:pPr>
            <a:r>
              <a:rPr lang="nb-NO" dirty="0" err="1"/>
              <a:t>Follow</a:t>
            </a:r>
            <a:r>
              <a:rPr lang="nb-NO" dirty="0"/>
              <a:t> up </a:t>
            </a:r>
            <a:r>
              <a:rPr lang="nb-NO" dirty="0" err="1"/>
              <a:t>meetings</a:t>
            </a:r>
            <a:endParaRPr lang="nb-NO" dirty="0"/>
          </a:p>
          <a:p>
            <a:pPr marL="501750" indent="-285750">
              <a:buFont typeface="Arial" charset="0"/>
              <a:buChar char="•"/>
            </a:pPr>
            <a:r>
              <a:rPr lang="nb-NO" dirty="0" err="1"/>
              <a:t>Government</a:t>
            </a:r>
            <a:r>
              <a:rPr lang="nb-NO" dirty="0"/>
              <a:t> soft </a:t>
            </a:r>
            <a:r>
              <a:rPr lang="nb-NO" dirty="0" err="1"/>
              <a:t>funding</a:t>
            </a:r>
            <a:r>
              <a:rPr lang="nb-NO" dirty="0"/>
              <a:t> guide </a:t>
            </a:r>
          </a:p>
          <a:p>
            <a:pPr marL="501750" indent="-285750">
              <a:buFont typeface="Arial" charset="0"/>
              <a:buChar char="•"/>
            </a:pPr>
            <a:r>
              <a:rPr lang="nb-NO" dirty="0"/>
              <a:t>PR</a:t>
            </a:r>
          </a:p>
          <a:p>
            <a:pPr marL="501750" indent="-285750">
              <a:buFont typeface="Arial" charset="0"/>
              <a:buChar char="•"/>
            </a:pPr>
            <a:r>
              <a:rPr lang="nb-NO" dirty="0" err="1"/>
              <a:t>Exposure</a:t>
            </a:r>
            <a:endParaRPr lang="nb-NO" dirty="0"/>
          </a:p>
          <a:p>
            <a:pPr marL="501750" indent="-285750">
              <a:buFont typeface="Arial" charset="0"/>
              <a:buChar char="•"/>
            </a:pPr>
            <a:r>
              <a:rPr lang="nb-NO" dirty="0"/>
              <a:t>Network</a:t>
            </a:r>
          </a:p>
          <a:p>
            <a:pPr marL="501750" indent="-285750">
              <a:buFont typeface="Arial" charset="0"/>
              <a:buChar char="•"/>
            </a:pPr>
            <a:r>
              <a:rPr lang="nb-NO" dirty="0"/>
              <a:t>Conferences</a:t>
            </a:r>
          </a:p>
        </p:txBody>
      </p:sp>
    </p:spTree>
    <p:extLst>
      <p:ext uri="{BB962C8B-B14F-4D97-AF65-F5344CB8AC3E}">
        <p14:creationId xmlns:p14="http://schemas.microsoft.com/office/powerpoint/2010/main" val="50500279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 err="1"/>
              <a:t>You</a:t>
            </a:r>
            <a:r>
              <a:rPr lang="nb-NO" sz="4000" dirty="0"/>
              <a:t> </a:t>
            </a:r>
            <a:r>
              <a:rPr lang="nb-NO" sz="4000" dirty="0" err="1"/>
              <a:t>will</a:t>
            </a:r>
            <a:r>
              <a:rPr lang="nb-NO" sz="4000" dirty="0"/>
              <a:t> have to </a:t>
            </a:r>
            <a:r>
              <a:rPr lang="nb-NO" sz="4000" dirty="0" err="1"/>
              <a:t>provide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1750" indent="-285750">
              <a:buFont typeface="Arial" charset="0"/>
              <a:buChar char="•"/>
            </a:pPr>
            <a:r>
              <a:rPr lang="nb-NO" dirty="0"/>
              <a:t>Reports</a:t>
            </a:r>
          </a:p>
          <a:p>
            <a:pPr marL="501750" indent="-285750">
              <a:buFont typeface="Arial" charset="0"/>
              <a:buChar char="•"/>
            </a:pPr>
            <a:r>
              <a:rPr lang="nb-NO" dirty="0"/>
              <a:t>Designers end-report</a:t>
            </a:r>
          </a:p>
          <a:p>
            <a:pPr marL="501750" indent="-285750">
              <a:buFont typeface="Arial" charset="0"/>
              <a:buChar char="•"/>
            </a:pPr>
            <a:r>
              <a:rPr lang="nb-NO" dirty="0"/>
              <a:t>Be </a:t>
            </a:r>
            <a:r>
              <a:rPr lang="nb-NO" dirty="0" err="1"/>
              <a:t>available</a:t>
            </a:r>
            <a:r>
              <a:rPr lang="nb-NO" dirty="0"/>
              <a:t> for </a:t>
            </a:r>
            <a:r>
              <a:rPr lang="nb-NO" dirty="0" err="1"/>
              <a:t>follow</a:t>
            </a:r>
            <a:r>
              <a:rPr lang="nb-NO" dirty="0"/>
              <a:t> up </a:t>
            </a:r>
            <a:r>
              <a:rPr lang="nb-NO" dirty="0" err="1"/>
              <a:t>meetings</a:t>
            </a:r>
            <a:endParaRPr lang="nb-NO" dirty="0"/>
          </a:p>
          <a:p>
            <a:pPr marL="501750" indent="-285750">
              <a:buFont typeface="Arial" charset="0"/>
              <a:buChar char="•"/>
            </a:pPr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experienses</a:t>
            </a:r>
            <a:r>
              <a:rPr lang="nb-NO" dirty="0"/>
              <a:t> and results</a:t>
            </a:r>
          </a:p>
        </p:txBody>
      </p:sp>
      <p:sp>
        <p:nvSpPr>
          <p:cNvPr id="4" name="Rektangel 3"/>
          <p:cNvSpPr/>
          <p:nvPr/>
        </p:nvSpPr>
        <p:spPr>
          <a:xfrm>
            <a:off x="7448550" y="0"/>
            <a:ext cx="474345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0723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Nnovasjon norg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0" y="862013"/>
            <a:ext cx="4715789" cy="3334607"/>
          </a:xfrm>
          <a:prstGeom prst="rect">
            <a:avLst/>
          </a:prstGeom>
        </p:spPr>
      </p:pic>
      <p:pic>
        <p:nvPicPr>
          <p:cNvPr id="3" name="Bilde 2" descr="forskningsrådet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02" y="1330239"/>
            <a:ext cx="4188725" cy="2181057"/>
          </a:xfrm>
          <a:prstGeom prst="rect">
            <a:avLst/>
          </a:prstGeom>
        </p:spPr>
      </p:pic>
      <p:pic>
        <p:nvPicPr>
          <p:cNvPr id="4" name="Bilde 3" descr="ps_logo_blaa_RGB_li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65" y="4391125"/>
            <a:ext cx="3639070" cy="8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37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206F111-AE6C-455C-81FB-0A8608860422}"/>
              </a:ext>
            </a:extLst>
          </p:cNvPr>
          <p:cNvSpPr txBox="1"/>
          <p:nvPr/>
        </p:nvSpPr>
        <p:spPr>
          <a:xfrm>
            <a:off x="1817369" y="2263140"/>
            <a:ext cx="85523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dirty="0">
                <a:solidFill>
                  <a:srgbClr val="000000"/>
                </a:solidFill>
                <a:latin typeface="Arial" panose="020B0604020202020204"/>
              </a:rPr>
              <a:t>Application deadline May 16th 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www.doga.no/dip</a:t>
            </a:r>
          </a:p>
        </p:txBody>
      </p:sp>
    </p:spTree>
    <p:extLst>
      <p:ext uri="{BB962C8B-B14F-4D97-AF65-F5344CB8AC3E}">
        <p14:creationId xmlns:p14="http://schemas.microsoft.com/office/powerpoint/2010/main" val="415080968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058BF58-4EA8-4EF4-A08F-7FC26099C979}"/>
              </a:ext>
            </a:extLst>
          </p:cNvPr>
          <p:cNvSpPr txBox="1"/>
          <p:nvPr/>
        </p:nvSpPr>
        <p:spPr>
          <a:xfrm>
            <a:off x="925830" y="765810"/>
            <a:ext cx="992124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make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bedside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units less hospital-like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?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Does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prosthetic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glove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need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look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like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skin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defTabSz="457200">
              <a:spcBef>
                <a:spcPct val="20000"/>
              </a:spcBef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«How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make a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self tester that will increase the probability of discovering infectious diseases at an early stage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«How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use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service design to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better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lives </a:t>
            </a:r>
            <a:r>
              <a:rPr lang="nb-NO" sz="28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5480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2625" y="857250"/>
            <a:ext cx="6765925" cy="34305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4000" b="1" dirty="0">
                <a:solidFill>
                  <a:schemeClr val="bg1"/>
                </a:solidFill>
              </a:rPr>
              <a:t>9 </a:t>
            </a:r>
            <a:r>
              <a:rPr lang="nb-NO" sz="4000" b="1" dirty="0" err="1">
                <a:solidFill>
                  <a:schemeClr val="bg1"/>
                </a:solidFill>
              </a:rPr>
              <a:t>years</a:t>
            </a:r>
            <a:br>
              <a:rPr lang="nb-NO" sz="4000" b="1" dirty="0">
                <a:solidFill>
                  <a:schemeClr val="bg1"/>
                </a:solidFill>
              </a:rPr>
            </a:br>
            <a:r>
              <a:rPr lang="nb-NO" sz="4000" b="1" dirty="0">
                <a:solidFill>
                  <a:schemeClr val="bg1"/>
                </a:solidFill>
              </a:rPr>
              <a:t>61 000 000 Nok</a:t>
            </a:r>
            <a:br>
              <a:rPr lang="nb-NO" sz="4000" b="1" dirty="0">
                <a:solidFill>
                  <a:schemeClr val="bg1"/>
                </a:solidFill>
              </a:rPr>
            </a:br>
            <a:r>
              <a:rPr lang="nb-NO" sz="4000" b="1" dirty="0">
                <a:solidFill>
                  <a:schemeClr val="bg1"/>
                </a:solidFill>
              </a:rPr>
              <a:t>147 </a:t>
            </a:r>
            <a:r>
              <a:rPr lang="nb-NO" sz="4000" b="1" dirty="0" err="1">
                <a:solidFill>
                  <a:schemeClr val="bg1"/>
                </a:solidFill>
              </a:rPr>
              <a:t>projects</a:t>
            </a:r>
            <a:endParaRPr lang="nb-NO" sz="4000" b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2625" y="4287838"/>
            <a:ext cx="6765925" cy="1889124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40 % = </a:t>
            </a:r>
            <a:r>
              <a:rPr lang="nb-NO" dirty="0" err="1">
                <a:solidFill>
                  <a:schemeClr val="bg1"/>
                </a:solidFill>
              </a:rPr>
              <a:t>innovation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services,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rest= </a:t>
            </a:r>
            <a:r>
              <a:rPr lang="nb-NO" dirty="0" err="1">
                <a:solidFill>
                  <a:schemeClr val="bg1"/>
                </a:solidFill>
              </a:rPr>
              <a:t>products</a:t>
            </a:r>
            <a:r>
              <a:rPr lang="nb-NO" dirty="0">
                <a:solidFill>
                  <a:schemeClr val="bg1"/>
                </a:solidFill>
              </a:rPr>
              <a:t>, business </a:t>
            </a:r>
            <a:r>
              <a:rPr lang="nb-NO" dirty="0" err="1">
                <a:solidFill>
                  <a:schemeClr val="bg1"/>
                </a:solidFill>
              </a:rPr>
              <a:t>models</a:t>
            </a:r>
            <a:r>
              <a:rPr lang="nb-NO" dirty="0">
                <a:solidFill>
                  <a:schemeClr val="bg1"/>
                </a:solidFill>
              </a:rPr>
              <a:t> and </a:t>
            </a:r>
            <a:r>
              <a:rPr lang="nb-NO" dirty="0" err="1">
                <a:solidFill>
                  <a:schemeClr val="bg1"/>
                </a:solidFill>
              </a:rPr>
              <a:t>businessdevelopment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91" y="6473824"/>
            <a:ext cx="349019" cy="2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309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99EA971-5744-4A83-8473-76CA850A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0" y="3735335"/>
            <a:ext cx="3198515" cy="6590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9386F92-6C6A-4C29-8753-05BE7AEB8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261" y="5002105"/>
            <a:ext cx="2714625" cy="5048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94F3792-2D6F-4DE3-A730-0B30A5888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242" y="822429"/>
            <a:ext cx="3990975" cy="1143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730E03A-A401-4BE1-9B07-A7CDEABD6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14" y="985313"/>
            <a:ext cx="2223407" cy="8756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20CEB8B-A987-4E36-A0E9-A13C01633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665" y="330995"/>
            <a:ext cx="2556593" cy="982868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73409A5-B60D-4C43-BB6C-4BEE104EA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997" y="2533132"/>
            <a:ext cx="2373485" cy="90243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A278310-567C-4C61-8E7B-5CBE71F19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1819" y="2806920"/>
            <a:ext cx="2571819" cy="49507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8403898-A965-4045-BD17-087A261D66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8222" y="4394423"/>
            <a:ext cx="1015093" cy="10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671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CCC3C7E-337D-4892-8317-3AC3E27E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69" y="423411"/>
            <a:ext cx="9022862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6425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FDF92CC-7055-4C85-BE36-AF457DA588DF}"/>
              </a:ext>
            </a:extLst>
          </p:cNvPr>
          <p:cNvSpPr txBox="1"/>
          <p:nvPr/>
        </p:nvSpPr>
        <p:spPr>
          <a:xfrm>
            <a:off x="1485900" y="1383030"/>
            <a:ext cx="738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dirty="0" err="1">
                <a:solidFill>
                  <a:srgbClr val="000000"/>
                </a:solidFill>
                <a:latin typeface="Arial" panose="020B0604020202020204"/>
              </a:rPr>
              <a:t>What</a:t>
            </a:r>
            <a:r>
              <a:rPr lang="nb-NO" sz="4000" dirty="0">
                <a:solidFill>
                  <a:srgbClr val="000000"/>
                </a:solidFill>
                <a:latin typeface="Arial" panose="020B0604020202020204"/>
              </a:rPr>
              <a:t> is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DIP?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1ED1F3D-1F91-4F45-AC5F-B88393B4F269}"/>
              </a:ext>
            </a:extLst>
          </p:cNvPr>
          <p:cNvSpPr/>
          <p:nvPr/>
        </p:nvSpPr>
        <p:spPr>
          <a:xfrm>
            <a:off x="1608364" y="2522765"/>
            <a:ext cx="748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main of the </a:t>
            </a:r>
            <a:r>
              <a:rPr lang="en-US" dirty="0" err="1"/>
              <a:t>programme</a:t>
            </a:r>
            <a:r>
              <a:rPr lang="en-US" dirty="0"/>
              <a:t> is to strengthen the development of new products and services in existing enterprises, by deploying a methodical, user-managed and design-driven innovation methodology from the idea phase. </a:t>
            </a:r>
          </a:p>
        </p:txBody>
      </p:sp>
    </p:spTree>
    <p:extLst>
      <p:ext uri="{BB962C8B-B14F-4D97-AF65-F5344CB8AC3E}">
        <p14:creationId xmlns:p14="http://schemas.microsoft.com/office/powerpoint/2010/main" val="400359366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DB78A78-A3AF-48BE-AA38-10965721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94" y="840921"/>
            <a:ext cx="7812302" cy="44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96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92B6143-338A-45C4-AB21-AB62581269FC}"/>
              </a:ext>
            </a:extLst>
          </p:cNvPr>
          <p:cNvSpPr/>
          <p:nvPr/>
        </p:nvSpPr>
        <p:spPr>
          <a:xfrm>
            <a:off x="1001949" y="1634247"/>
            <a:ext cx="10380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</a:rPr>
              <a:t>Design driven innovation draws upon logic, imagination, intuition, and systemic reasoning, to explore possibilities of what could be, and to create desired outcomes that benefit the end user -the customer.</a:t>
            </a:r>
          </a:p>
        </p:txBody>
      </p:sp>
    </p:spTree>
    <p:extLst>
      <p:ext uri="{BB962C8B-B14F-4D97-AF65-F5344CB8AC3E}">
        <p14:creationId xmlns:p14="http://schemas.microsoft.com/office/powerpoint/2010/main" val="138895797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05CEE72-A1F9-4F19-AF45-B2BA6465C72B}"/>
              </a:ext>
            </a:extLst>
          </p:cNvPr>
          <p:cNvSpPr txBox="1"/>
          <p:nvPr/>
        </p:nvSpPr>
        <p:spPr>
          <a:xfrm>
            <a:off x="1703070" y="2400300"/>
            <a:ext cx="9178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“The design process could be called antifragile — a system that gains from disorder — like a forest fortified by fire or a muscle strengthened by stress”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2012)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83158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oga">
  <a:themeElements>
    <a:clrScheme name="DOGA 1">
      <a:dk1>
        <a:srgbClr val="000000"/>
      </a:dk1>
      <a:lt1>
        <a:srgbClr val="FFFFFF"/>
      </a:lt1>
      <a:dk2>
        <a:srgbClr val="000000"/>
      </a:dk2>
      <a:lt2>
        <a:srgbClr val="CACACA"/>
      </a:lt2>
      <a:accent1>
        <a:srgbClr val="F7475D"/>
      </a:accent1>
      <a:accent2>
        <a:srgbClr val="EDEC3F"/>
      </a:accent2>
      <a:accent3>
        <a:srgbClr val="FEAB2A"/>
      </a:accent3>
      <a:accent4>
        <a:srgbClr val="C68D78"/>
      </a:accent4>
      <a:accent5>
        <a:srgbClr val="FFAC2A"/>
      </a:accent5>
      <a:accent6>
        <a:srgbClr val="EDEC3C"/>
      </a:accent6>
      <a:hlink>
        <a:srgbClr val="F8485E"/>
      </a:hlink>
      <a:folHlink>
        <a:srgbClr val="C68D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ga" id="{8C2BF881-8CAC-004F-ACBB-EA3F4F6D7309}" vid="{2189C6F2-0D66-DE4D-8169-8497690821B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037C359F17E48BB3A1FF1CD112616" ma:contentTypeVersion="9" ma:contentTypeDescription="Opprett et nytt dokument." ma:contentTypeScope="" ma:versionID="12db9aa7b4273dd967a054af3c01ca87">
  <xsd:schema xmlns:xsd="http://www.w3.org/2001/XMLSchema" xmlns:xs="http://www.w3.org/2001/XMLSchema" xmlns:p="http://schemas.microsoft.com/office/2006/metadata/properties" xmlns:ns2="b83efa98-08f6-4144-b7cb-ce8b3d0e8ee6" xmlns:ns3="2e4dd967-a23b-4fd9-9113-08780eac5470" targetNamespace="http://schemas.microsoft.com/office/2006/metadata/properties" ma:root="true" ma:fieldsID="868d9412dafb76dbc088111306e2facf" ns2:_="" ns3:_="">
    <xsd:import namespace="b83efa98-08f6-4144-b7cb-ce8b3d0e8ee6"/>
    <xsd:import namespace="2e4dd967-a23b-4fd9-9113-08780eac54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fa98-08f6-4144-b7cb-ce8b3d0e8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d967-a23b-4fd9-9113-08780eac5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0F4890-1A9C-46DF-94AD-4715FB22DE9D}"/>
</file>

<file path=customXml/itemProps2.xml><?xml version="1.0" encoding="utf-8"?>
<ds:datastoreItem xmlns:ds="http://schemas.openxmlformats.org/officeDocument/2006/customXml" ds:itemID="{F6717F46-0E72-4C97-84B7-F8C310CDC0CF}"/>
</file>

<file path=customXml/itemProps3.xml><?xml version="1.0" encoding="utf-8"?>
<ds:datastoreItem xmlns:ds="http://schemas.openxmlformats.org/officeDocument/2006/customXml" ds:itemID="{314387C1-3862-40B7-8D92-AE08AECA0E5B}"/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295</Words>
  <Application>Microsoft Office PowerPoint</Application>
  <PresentationFormat>Widescreen</PresentationFormat>
  <Paragraphs>69</Paragraphs>
  <Slides>16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.AppleSystemUIFont</vt:lpstr>
      <vt:lpstr>Arial</vt:lpstr>
      <vt:lpstr>Calibri</vt:lpstr>
      <vt:lpstr>Helvetica</vt:lpstr>
      <vt:lpstr>System Font Regular</vt:lpstr>
      <vt:lpstr>Doga</vt:lpstr>
      <vt:lpstr>PowerPoint-presentasjon</vt:lpstr>
      <vt:lpstr>PowerPoint-presentasjon</vt:lpstr>
      <vt:lpstr>9 years 61 000 000 Nok 147 projects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DOGAs service after the project</vt:lpstr>
      <vt:lpstr>You will have to provide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Elisabeth Bull</dc:creator>
  <cp:lastModifiedBy>Anne Elisabeth Bull</cp:lastModifiedBy>
  <cp:revision>23</cp:revision>
  <cp:lastPrinted>2018-02-28T12:33:53Z</cp:lastPrinted>
  <dcterms:created xsi:type="dcterms:W3CDTF">2018-02-12T09:11:48Z</dcterms:created>
  <dcterms:modified xsi:type="dcterms:W3CDTF">2018-02-28T12:52:35Z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0x010100518037C359F17E48BB3A1FF1CD112616</vt:lpwstr>
  </property>
</Properties>
</file>