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464" r:id="rId3"/>
    <p:sldId id="451" r:id="rId4"/>
    <p:sldId id="317" r:id="rId5"/>
    <p:sldId id="462" r:id="rId6"/>
    <p:sldId id="346" r:id="rId7"/>
    <p:sldId id="450" r:id="rId8"/>
    <p:sldId id="460" r:id="rId9"/>
    <p:sldId id="383" r:id="rId10"/>
  </p:sldIdLst>
  <p:sldSz cx="9144000" cy="6858000" type="screen4x3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Lucida Grande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481"/>
    <a:srgbClr val="73B53A"/>
    <a:srgbClr val="EEEEEE"/>
    <a:srgbClr val="45473F"/>
    <a:srgbClr val="FCF297"/>
    <a:srgbClr val="2E8B75"/>
    <a:srgbClr val="A66397"/>
    <a:srgbClr val="72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395" autoAdjust="0"/>
  </p:normalViewPr>
  <p:slideViewPr>
    <p:cSldViewPr snapToGrid="0">
      <p:cViewPr varScale="1">
        <p:scale>
          <a:sx n="104" d="100"/>
          <a:sy n="104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5C35F9-4F1D-FF47-95FC-5C7AFF07A1E0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7319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377319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0679D2-39C8-D34C-AAE1-1393DE6E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1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2BC88F-C19B-DC41-AAE1-CF7B0CF694B9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48" tIns="47575" rIns="95148" bIns="475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9"/>
          </a:xfrm>
          <a:prstGeom prst="rect">
            <a:avLst/>
          </a:prstGeom>
        </p:spPr>
        <p:txBody>
          <a:bodyPr vert="horz" lIns="95148" tIns="47575" rIns="95148" bIns="47575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7319"/>
            <a:ext cx="2945659" cy="493634"/>
          </a:xfrm>
          <a:prstGeom prst="rect">
            <a:avLst/>
          </a:prstGeom>
        </p:spPr>
        <p:txBody>
          <a:bodyPr vert="horz" lIns="95148" tIns="47575" rIns="95148" bIns="47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B7717-34B3-D643-BFB6-38F7421F9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n-NO" dirty="0"/>
          </a:p>
        </p:txBody>
      </p:sp>
      <p:sp>
        <p:nvSpPr>
          <p:cNvPr id="122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D6CB4-BD7B-8B43-B2D7-8D49207EDA6E}" type="slidenum">
              <a:rPr lang="en-US" smtClean="0">
                <a:ea typeface="Geneva" charset="-128"/>
                <a:cs typeface="Genev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Geneva" charset="-128"/>
              <a:cs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Strategiske</a:t>
            </a:r>
            <a:r>
              <a:rPr lang="nb-NO" baseline="0" dirty="0" smtClean="0"/>
              <a:t> valg – mål for RFFH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B7717-34B3-D643-BFB6-38F7421F9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Hva bestemmer vinkelen på grushaugen?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B7717-34B3-D643-BFB6-38F7421F9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Forskningsspørsmålene</a:t>
            </a:r>
            <a:r>
              <a:rPr lang="nb-NO" baseline="0" dirty="0" smtClean="0"/>
              <a:t> synliggjør risiko. Jo høyere potensiell nytteverdi - jo høyere risiko</a:t>
            </a:r>
          </a:p>
          <a:p>
            <a:r>
              <a:rPr lang="nb-NO" baseline="0" dirty="0" smtClean="0"/>
              <a:t>Vi liker risiko! RFF gir risikoavlastning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B7717-34B3-D643-BFB6-38F7421F9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Lederansvar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B7717-34B3-D643-BFB6-38F7421F9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regionaleforskningsfond.no/hovedstaden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RFF_dekor_1_Varm_Fo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7" descr="RFF_bredde_outlin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881298" y="5366196"/>
            <a:ext cx="2777652" cy="5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4911" y="1738323"/>
            <a:ext cx="8289400" cy="1652577"/>
          </a:xfrm>
        </p:spPr>
        <p:txBody>
          <a:bodyPr anchor="t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32486" y="3497993"/>
            <a:ext cx="8283127" cy="50250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RFF_dekor_1_Varm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55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126"/>
            <a:ext cx="8229600" cy="4525963"/>
          </a:xfrm>
          <a:scene3d>
            <a:camera prst="orthographicFront"/>
            <a:lightRig rig="threePt" dir="t"/>
          </a:scene3d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8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16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4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2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026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7385D81-7AD0-0F40-8570-E5467486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RFF_dekor_1_Varm.tif"/>
          <p:cNvPicPr preferRelativeResize="0"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 userDrawn="1"/>
        </p:nvCxnSpPr>
        <p:spPr>
          <a:xfrm rot="5400000">
            <a:off x="2300287" y="3646488"/>
            <a:ext cx="4525963" cy="1588"/>
          </a:xfrm>
          <a:prstGeom prst="line">
            <a:avLst/>
          </a:prstGeom>
          <a:ln w="12700" cap="flat" cmpd="sng" algn="ctr">
            <a:solidFill>
              <a:srgbClr val="DFDFD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48042" y="1383126"/>
            <a:ext cx="3938758" cy="4525963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8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16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4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2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026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83126"/>
            <a:ext cx="3938758" cy="4525963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8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16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4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2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1E48310E-A572-C74A-A582-F07AA7739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RFF_dekor_1_Varm_Fo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816225"/>
            <a:ext cx="886618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 userDrawn="1"/>
        </p:nvCxnSpPr>
        <p:spPr>
          <a:xfrm rot="5400000">
            <a:off x="2300287" y="3646488"/>
            <a:ext cx="4525963" cy="1588"/>
          </a:xfrm>
          <a:prstGeom prst="line">
            <a:avLst/>
          </a:prstGeom>
          <a:ln w="12700" cap="flat" cmpd="sng" algn="ctr">
            <a:solidFill>
              <a:srgbClr val="DFDFD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026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8042" y="1383126"/>
            <a:ext cx="3938758" cy="4525963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8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16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4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2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383126"/>
            <a:ext cx="3938758" cy="4525963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8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16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4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2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FC329F3-D192-9943-A159-037BE10B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RFF_dekor_1_Varm_Fo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816225"/>
            <a:ext cx="886618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026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126"/>
            <a:ext cx="8229599" cy="3400541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6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20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5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5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D0E546C4-0F2E-C042-9C4B-AECDD756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RFF_dekor_1_Varm_Fo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7813" y="2816225"/>
            <a:ext cx="886618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565032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45473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73087" y="1701800"/>
            <a:ext cx="5793845" cy="358140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4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1D1AF4DF-CBE2-6042-99AC-BDF249550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RFF_dekor_1_Varm_For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325" y="2816225"/>
            <a:ext cx="883761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026"/>
            <a:ext cx="8229600" cy="1143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126"/>
            <a:ext cx="8229599" cy="3400541"/>
          </a:xfrm>
        </p:spPr>
        <p:txBody>
          <a:bodyPr/>
          <a:lstStyle>
            <a:lvl1pPr>
              <a:buClr>
                <a:srgbClr val="72B63A"/>
              </a:buClr>
              <a:buSzPct val="100000"/>
              <a:defRPr sz="2000">
                <a:solidFill>
                  <a:srgbClr val="45473F"/>
                </a:solidFill>
                <a:latin typeface="Verdana"/>
                <a:cs typeface="Verdana"/>
              </a:defRPr>
            </a:lvl1pPr>
            <a:lvl2pPr>
              <a:buClr>
                <a:srgbClr val="72B63A"/>
              </a:buClr>
              <a:buSzPct val="75000"/>
              <a:defRPr sz="1600">
                <a:solidFill>
                  <a:srgbClr val="45473F"/>
                </a:solidFill>
                <a:latin typeface="Verdana"/>
                <a:cs typeface="Verdana"/>
              </a:defRPr>
            </a:lvl2pPr>
            <a:lvl3pPr>
              <a:buClr>
                <a:srgbClr val="45473F"/>
              </a:buClr>
              <a:buSzPct val="75000"/>
              <a:buFont typeface="Wingdings" charset="2"/>
              <a:buChar char="§"/>
              <a:defRPr sz="2000">
                <a:solidFill>
                  <a:srgbClr val="45473F"/>
                </a:solidFill>
                <a:latin typeface="Verdana"/>
                <a:cs typeface="Verdana"/>
              </a:defRPr>
            </a:lvl3pPr>
            <a:lvl4pPr>
              <a:buSzPct val="75000"/>
              <a:defRPr sz="1500">
                <a:solidFill>
                  <a:srgbClr val="45473F"/>
                </a:solidFill>
                <a:latin typeface="Verdana"/>
                <a:cs typeface="Verdana"/>
              </a:defRPr>
            </a:lvl4pPr>
            <a:lvl5pPr>
              <a:buClr>
                <a:srgbClr val="45473F"/>
              </a:buClr>
              <a:buSzPct val="75000"/>
              <a:buFont typeface="Courier New"/>
              <a:buChar char="o"/>
              <a:defRPr sz="1500">
                <a:solidFill>
                  <a:srgbClr val="45473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/>
              <a:t>dato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385481"/>
                </a:solidFill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88E6447F-0394-E244-9CCA-8750DD14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RFF_dekor_duse grønne.tif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5" y="0"/>
            <a:ext cx="9152421" cy="4208099"/>
          </a:xfrm>
          <a:prstGeom prst="rect">
            <a:avLst/>
          </a:prstGeom>
          <a:effectLst>
            <a:reflection stA="51000" endPos="75000" dist="12700" dir="5400000" sy="-100000" algn="bl" rotWithShape="0"/>
          </a:effectLst>
        </p:spPr>
      </p:pic>
      <p:pic>
        <p:nvPicPr>
          <p:cNvPr id="4" name="Bilde 7" descr="RFF_bredde_outlin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1761068" y="5861050"/>
            <a:ext cx="2275414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vrundet rektangel 5"/>
          <p:cNvSpPr/>
          <p:nvPr userDrawn="1"/>
        </p:nvSpPr>
        <p:spPr>
          <a:xfrm>
            <a:off x="4783138" y="5845175"/>
            <a:ext cx="3392487" cy="495300"/>
          </a:xfrm>
          <a:prstGeom prst="roundRect">
            <a:avLst>
              <a:gd name="adj" fmla="val 16666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r">
              <a:spcAft>
                <a:spcPts val="600"/>
              </a:spcAft>
              <a:defRPr/>
            </a:pPr>
            <a:r>
              <a:rPr lang="nn-NO" sz="600" dirty="0">
                <a:solidFill>
                  <a:schemeClr val="tx1"/>
                </a:solidFill>
                <a:ea typeface="Geneva" charset="-128"/>
                <a:cs typeface="Geneva" charset="-128"/>
              </a:rPr>
              <a:t>FOR MER INFORMASJON</a:t>
            </a:r>
            <a:endParaRPr lang="nn-NO" sz="600" dirty="0" smtClean="0">
              <a:solidFill>
                <a:schemeClr val="tx1"/>
              </a:solidFill>
              <a:ea typeface="Geneva" charset="-128"/>
              <a:cs typeface="Geneva" charset="-128"/>
            </a:endParaRPr>
          </a:p>
          <a:p>
            <a:pPr algn="r">
              <a:defRPr/>
            </a:pPr>
            <a:r>
              <a:rPr lang="nb-NO" sz="600" kern="12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  <a:hlinkClick r:id="rId5"/>
              </a:rPr>
              <a:t>www.regionaleforskningsfond.no/hovedstaden</a:t>
            </a:r>
            <a:endParaRPr lang="nb-NO" sz="600" dirty="0">
              <a:solidFill>
                <a:schemeClr val="bg2"/>
              </a:solidFill>
              <a:ea typeface="Geneva" charset="-128"/>
              <a:cs typeface="Geneva" charset="-12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82750" y="3567843"/>
            <a:ext cx="7032863" cy="5025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F8D2-E029-470E-AB4F-82B0CDFEE8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4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874BAA-F4D1-374E-A329-29C6594DC6FD}" type="datetime1">
              <a:rPr lang="en-US"/>
              <a:pPr>
                <a:defRPr/>
              </a:pPr>
              <a:t>2/27/2018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23F8E-C419-C444-9488-5BF59B2CC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eforskningsfond.no/hovedstad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Ingvill/Dropbox%20(Eggs%20Design)/_EGGS%20(delt)/CUSTOMER%20PROJECTS/FOR-PRV-%20Prosjektverksted/03%20CREATIVE/06%20-%20Sluttleveranse/2016-03-11%20-%20Verkt&#248;y%20for%20Prosjektbeskrivels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48656" y="737968"/>
            <a:ext cx="8289925" cy="1167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Funding opportunities for SME’s – Societal challenges</a:t>
            </a:r>
            <a:br>
              <a:rPr lang="en-US" sz="3600" i="1" dirty="0">
                <a:solidFill>
                  <a:srgbClr val="C00000"/>
                </a:solidFill>
              </a:rPr>
            </a:br>
            <a:r>
              <a:rPr lang="nb-NO" sz="3600" i="1" dirty="0">
                <a:solidFill>
                  <a:srgbClr val="C00000"/>
                </a:solidFill>
              </a:rPr>
              <a:t/>
            </a:r>
            <a:br>
              <a:rPr lang="nb-NO" sz="3600" i="1" dirty="0">
                <a:solidFill>
                  <a:srgbClr val="C00000"/>
                </a:solidFill>
              </a:rPr>
            </a:br>
            <a:r>
              <a:rPr lang="nb-NO" sz="3600" i="1" dirty="0">
                <a:solidFill>
                  <a:srgbClr val="C00000"/>
                </a:solidFill>
              </a:rPr>
              <a:t/>
            </a:r>
            <a:br>
              <a:rPr lang="nb-NO" sz="3600" i="1" dirty="0">
                <a:solidFill>
                  <a:srgbClr val="C00000"/>
                </a:solidFill>
              </a:rPr>
            </a:br>
            <a:r>
              <a:rPr lang="nb-NO" sz="2700" dirty="0" smtClean="0">
                <a:solidFill>
                  <a:srgbClr val="C00000"/>
                </a:solidFill>
              </a:rPr>
              <a:t/>
            </a:r>
            <a:br>
              <a:rPr lang="nb-NO" sz="2700" dirty="0" smtClean="0">
                <a:solidFill>
                  <a:srgbClr val="C00000"/>
                </a:solidFill>
              </a:rPr>
            </a:br>
            <a:endParaRPr lang="nn-NO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732051" y="4539042"/>
            <a:ext cx="8283575" cy="1023558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Regional </a:t>
            </a:r>
            <a:r>
              <a:rPr lang="en-US" i="1" dirty="0">
                <a:solidFill>
                  <a:srgbClr val="C00000"/>
                </a:solidFill>
              </a:rPr>
              <a:t>Research Fund – Oslo &amp; Akershus</a:t>
            </a:r>
          </a:p>
          <a:p>
            <a:pPr algn="ctr"/>
            <a:r>
              <a:rPr lang="nb-NO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Kjell Øygarden</a:t>
            </a:r>
          </a:p>
          <a:p>
            <a:pPr algn="ctr"/>
            <a:r>
              <a:rPr lang="nb-NO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. mars 2018</a:t>
            </a:r>
          </a:p>
          <a:p>
            <a:pPr algn="ctr" eaLnBrk="1" hangingPunct="1"/>
            <a:endParaRPr lang="nb-NO" dirty="0" smtClean="0">
              <a:solidFill>
                <a:schemeClr val="bg1">
                  <a:lumMod val="6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599919" y="2187666"/>
            <a:ext cx="5065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unwise man is awake all night, </a:t>
            </a:r>
            <a:br>
              <a:rPr lang="en-US" sz="2000" dirty="0"/>
            </a:br>
            <a:r>
              <a:rPr lang="en-US" sz="2000" dirty="0"/>
              <a:t>and ponders everything over; </a:t>
            </a:r>
            <a:br>
              <a:rPr lang="en-US" sz="2000" dirty="0"/>
            </a:br>
            <a:r>
              <a:rPr lang="en-US" sz="2000" dirty="0"/>
              <a:t>when morning comes he is weary in mind, </a:t>
            </a:r>
            <a:br>
              <a:rPr lang="en-US" sz="2000" dirty="0"/>
            </a:br>
            <a:r>
              <a:rPr lang="en-US" sz="2000" dirty="0"/>
              <a:t>and all is a burden as ever. </a:t>
            </a:r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260">
            <a:off x="354666" y="2354541"/>
            <a:ext cx="3271638" cy="20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600" dirty="0" smtClean="0"/>
              <a:t>Strengthen research </a:t>
            </a:r>
            <a:r>
              <a:rPr lang="en-US" sz="1600" dirty="0"/>
              <a:t>intended to increase and improve regional innovation and regional </a:t>
            </a:r>
            <a:r>
              <a:rPr lang="en-US" sz="1600" dirty="0" smtClean="0"/>
              <a:t>development</a:t>
            </a:r>
          </a:p>
          <a:p>
            <a:pPr lvl="1"/>
            <a:r>
              <a:rPr lang="en-US" sz="1400" dirty="0" smtClean="0"/>
              <a:t>Increase research based innovation in companies and public sector</a:t>
            </a:r>
          </a:p>
          <a:p>
            <a:pPr lvl="1"/>
            <a:r>
              <a:rPr lang="en-US" sz="1400" dirty="0" smtClean="0"/>
              <a:t>Closer interdisciplinary collaboration between R&amp;D, companies and public sector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600" dirty="0" smtClean="0"/>
              <a:t>Public sector relevant for RFF Oslo &amp; Akershus</a:t>
            </a:r>
          </a:p>
          <a:p>
            <a:pPr lvl="1"/>
            <a:r>
              <a:rPr lang="nb-NO" sz="1400" dirty="0" err="1" smtClean="0"/>
              <a:t>Municipal</a:t>
            </a:r>
            <a:r>
              <a:rPr lang="nb-NO" sz="1400" dirty="0" smtClean="0"/>
              <a:t>/</a:t>
            </a:r>
            <a:r>
              <a:rPr lang="nb-NO" sz="1400" dirty="0" err="1" smtClean="0"/>
              <a:t>county</a:t>
            </a:r>
            <a:r>
              <a:rPr lang="nb-NO" sz="1400" dirty="0" smtClean="0"/>
              <a:t> </a:t>
            </a:r>
            <a:r>
              <a:rPr lang="nb-NO" sz="1400" dirty="0" err="1" smtClean="0"/>
              <a:t>level</a:t>
            </a:r>
            <a:endParaRPr lang="nb-NO" sz="1400" dirty="0" smtClean="0"/>
          </a:p>
          <a:p>
            <a:pPr lvl="1"/>
            <a:r>
              <a:rPr lang="nb-NO" sz="1400" dirty="0" err="1" smtClean="0">
                <a:solidFill>
                  <a:schemeClr val="tx1"/>
                </a:solidFill>
              </a:rPr>
              <a:t>Intermunicipal</a:t>
            </a:r>
            <a:r>
              <a:rPr lang="nb-NO" sz="1400" dirty="0" smtClean="0">
                <a:solidFill>
                  <a:schemeClr val="tx1"/>
                </a:solidFill>
              </a:rPr>
              <a:t> </a:t>
            </a:r>
            <a:r>
              <a:rPr lang="nb-NO" sz="1400" dirty="0" err="1" smtClean="0">
                <a:solidFill>
                  <a:schemeClr val="tx1"/>
                </a:solidFill>
              </a:rPr>
              <a:t>companies</a:t>
            </a:r>
            <a:r>
              <a:rPr lang="nb-NO" sz="1400" dirty="0" smtClean="0">
                <a:solidFill>
                  <a:schemeClr val="tx1"/>
                </a:solidFill>
              </a:rPr>
              <a:t> (</a:t>
            </a:r>
            <a:r>
              <a:rPr lang="nb-NO" sz="1400" dirty="0" err="1" smtClean="0">
                <a:solidFill>
                  <a:schemeClr val="tx1"/>
                </a:solidFill>
              </a:rPr>
              <a:t>public</a:t>
            </a:r>
            <a:r>
              <a:rPr lang="nb-NO" sz="1400" dirty="0" smtClean="0">
                <a:solidFill>
                  <a:schemeClr val="tx1"/>
                </a:solidFill>
              </a:rPr>
              <a:t> </a:t>
            </a:r>
            <a:r>
              <a:rPr lang="nb-NO" sz="1400" dirty="0" err="1" smtClean="0">
                <a:solidFill>
                  <a:schemeClr val="tx1"/>
                </a:solidFill>
              </a:rPr>
              <a:t>owners</a:t>
            </a:r>
            <a:r>
              <a:rPr lang="nb-NO" sz="1400" dirty="0" smtClean="0">
                <a:solidFill>
                  <a:schemeClr val="tx1"/>
                </a:solidFill>
              </a:rPr>
              <a:t>)</a:t>
            </a:r>
          </a:p>
          <a:p>
            <a:endParaRPr lang="nb-NO" sz="1600" dirty="0">
              <a:solidFill>
                <a:schemeClr val="tx1"/>
              </a:solidFill>
            </a:endParaRP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12865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RFF guidelines</a:t>
            </a:r>
            <a:br>
              <a:rPr lang="en-US" dirty="0" smtClean="0"/>
            </a:br>
            <a:r>
              <a:rPr lang="en-US" dirty="0" smtClean="0"/>
              <a:t>Norwegian Ministry of </a:t>
            </a:r>
            <a:r>
              <a:rPr lang="en-US" dirty="0" smtClean="0"/>
              <a:t>E</a:t>
            </a:r>
            <a:r>
              <a:rPr lang="en-US" dirty="0" smtClean="0"/>
              <a:t>ducation and Research</a:t>
            </a:r>
            <a:endParaRPr lang="en-US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823" y="1382713"/>
            <a:ext cx="3715341" cy="452596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dato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7385D81-7AD0-0F40-8570-E5467486AD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DF8D2-E029-470E-AB4F-82B0CDFEE8E8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5" name="Plassholder for innhold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6174"/>
            <a:ext cx="9232232" cy="6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</p:pic>
      <p:sp>
        <p:nvSpPr>
          <p:cNvPr id="6" name="TekstSylinder 5"/>
          <p:cNvSpPr txBox="1"/>
          <p:nvPr/>
        </p:nvSpPr>
        <p:spPr>
          <a:xfrm>
            <a:off x="3032760" y="2506338"/>
            <a:ext cx="35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Goals &amp; </a:t>
            </a:r>
            <a:r>
              <a:rPr lang="nb-NO" sz="32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objectives</a:t>
            </a:r>
            <a:endParaRPr lang="nb-NO" sz="3200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0" y="217291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Change of practice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n public sector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41326" y="217291"/>
            <a:ext cx="367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Commercial success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 companies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7541" y="3332301"/>
            <a:ext cx="4172788" cy="3186401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527870" y="3335626"/>
            <a:ext cx="4283621" cy="31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45" y="1742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Business </a:t>
            </a:r>
            <a:r>
              <a:rPr lang="nb-NO" sz="2400" dirty="0" err="1" smtClean="0"/>
              <a:t>opportunities</a:t>
            </a:r>
            <a:r>
              <a:rPr lang="nb-NO" sz="2400" dirty="0" smtClean="0"/>
              <a:t> </a:t>
            </a:r>
            <a:r>
              <a:rPr lang="nb-NO" sz="2400" dirty="0" err="1" smtClean="0"/>
              <a:t>based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challenges</a:t>
            </a:r>
            <a:r>
              <a:rPr lang="nb-NO" sz="2400" dirty="0" smtClean="0"/>
              <a:t> and </a:t>
            </a:r>
            <a:r>
              <a:rPr lang="nb-NO" sz="2400" dirty="0" err="1" smtClean="0"/>
              <a:t>needs</a:t>
            </a:r>
            <a:r>
              <a:rPr lang="nb-NO" sz="2400" dirty="0" smtClean="0"/>
              <a:t> in </a:t>
            </a:r>
            <a:r>
              <a:rPr lang="nb-NO" sz="2400" dirty="0" err="1" smtClean="0"/>
              <a:t>public</a:t>
            </a:r>
            <a:r>
              <a:rPr lang="nb-NO" sz="2400" dirty="0" smtClean="0"/>
              <a:t> </a:t>
            </a:r>
            <a:r>
              <a:rPr lang="nb-NO" sz="2400" dirty="0" err="1" smtClean="0"/>
              <a:t>sector</a:t>
            </a:r>
            <a:endParaRPr lang="nb-NO" sz="2000" dirty="0"/>
          </a:p>
        </p:txBody>
      </p:sp>
      <p:grpSp>
        <p:nvGrpSpPr>
          <p:cNvPr id="8" name="Gruppe 7"/>
          <p:cNvGrpSpPr/>
          <p:nvPr/>
        </p:nvGrpSpPr>
        <p:grpSpPr>
          <a:xfrm>
            <a:off x="239275" y="1574332"/>
            <a:ext cx="8878330" cy="5283668"/>
            <a:chOff x="239275" y="1574332"/>
            <a:chExt cx="8878330" cy="5283668"/>
          </a:xfrm>
        </p:grpSpPr>
        <p:sp>
          <p:nvSpPr>
            <p:cNvPr id="4" name="Ellipse 3"/>
            <p:cNvSpPr/>
            <p:nvPr/>
          </p:nvSpPr>
          <p:spPr>
            <a:xfrm>
              <a:off x="3041482" y="1772817"/>
              <a:ext cx="3456384" cy="165618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 smtClean="0">
                  <a:solidFill>
                    <a:schemeClr val="tx1"/>
                  </a:solidFill>
                </a:rPr>
                <a:t>Public </a:t>
              </a:r>
              <a:r>
                <a:rPr lang="nb-NO" b="1" dirty="0" err="1" smtClean="0">
                  <a:solidFill>
                    <a:schemeClr val="tx1"/>
                  </a:solidFill>
                </a:rPr>
                <a:t>sector</a:t>
              </a:r>
              <a:endParaRPr lang="nb-NO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nb-NO" dirty="0" err="1" smtClean="0"/>
                <a:t>Municipal</a:t>
              </a:r>
              <a:r>
                <a:rPr lang="nb-NO" dirty="0" smtClean="0"/>
                <a:t>/</a:t>
              </a:r>
              <a:r>
                <a:rPr lang="nb-NO" dirty="0" err="1" smtClean="0"/>
                <a:t>county</a:t>
              </a:r>
              <a:r>
                <a:rPr lang="nb-NO" dirty="0" smtClean="0"/>
                <a:t> </a:t>
              </a:r>
              <a:r>
                <a:rPr lang="nb-NO" dirty="0" err="1" smtClean="0"/>
                <a:t>level</a:t>
              </a:r>
              <a:endParaRPr lang="nb-NO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5004048" y="4007046"/>
              <a:ext cx="3456384" cy="165618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b="1" dirty="0" smtClean="0">
                  <a:solidFill>
                    <a:schemeClr val="tx1"/>
                  </a:solidFill>
                </a:rPr>
                <a:t>Companies</a:t>
              </a:r>
            </a:p>
            <a:p>
              <a:pPr algn="ctr"/>
              <a:r>
                <a:rPr lang="nb-NO" dirty="0" err="1" smtClean="0">
                  <a:solidFill>
                    <a:schemeClr val="bg1"/>
                  </a:solidFill>
                </a:rPr>
                <a:t>SME’s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755576" y="4093842"/>
              <a:ext cx="3456384" cy="165618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R&amp;D institutions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Hospitals Universities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R&amp;D institutions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Rett linje 8"/>
            <p:cNvCxnSpPr/>
            <p:nvPr/>
          </p:nvCxnSpPr>
          <p:spPr>
            <a:xfrm>
              <a:off x="6012160" y="3283994"/>
              <a:ext cx="576064" cy="6500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/>
          </p:nvCxnSpPr>
          <p:spPr>
            <a:xfrm>
              <a:off x="4293391" y="4835136"/>
              <a:ext cx="63865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/>
          </p:nvCxnSpPr>
          <p:spPr>
            <a:xfrm flipH="1">
              <a:off x="2699792" y="3283994"/>
              <a:ext cx="576064" cy="6500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ittel 1"/>
            <p:cNvSpPr txBox="1">
              <a:spLocks/>
            </p:cNvSpPr>
            <p:nvPr/>
          </p:nvSpPr>
          <p:spPr bwMode="auto">
            <a:xfrm>
              <a:off x="471781" y="5715000"/>
              <a:ext cx="835292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 dirty="0" err="1" smtClean="0">
                  <a:solidFill>
                    <a:srgbClr val="00B050"/>
                  </a:solidFill>
                </a:rPr>
                <a:t>Interdiciplinary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projects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3314690" y="2079654"/>
              <a:ext cx="2790435" cy="104251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337022" y="4313881"/>
              <a:ext cx="2790435" cy="104251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TekstSylinder 4"/>
            <p:cNvSpPr txBox="1"/>
            <p:nvPr/>
          </p:nvSpPr>
          <p:spPr>
            <a:xfrm rot="20132965">
              <a:off x="6333688" y="1574332"/>
              <a:ext cx="2783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 smtClean="0"/>
                <a:t>Change</a:t>
              </a:r>
              <a:r>
                <a:rPr lang="nb-NO" dirty="0" smtClean="0"/>
                <a:t> </a:t>
              </a:r>
              <a:r>
                <a:rPr lang="nb-NO" dirty="0" err="1" smtClean="0"/>
                <a:t>of</a:t>
              </a:r>
              <a:r>
                <a:rPr lang="nb-NO" dirty="0" smtClean="0"/>
                <a:t> </a:t>
              </a:r>
              <a:r>
                <a:rPr lang="nb-NO" dirty="0" err="1" smtClean="0"/>
                <a:t>practice</a:t>
              </a:r>
              <a:endParaRPr lang="nb-NO" dirty="0"/>
            </a:p>
          </p:txBody>
        </p:sp>
        <p:sp>
          <p:nvSpPr>
            <p:cNvPr id="14" name="TekstSylinder 13"/>
            <p:cNvSpPr txBox="1"/>
            <p:nvPr/>
          </p:nvSpPr>
          <p:spPr>
            <a:xfrm rot="21014750">
              <a:off x="6997694" y="3507105"/>
              <a:ext cx="2055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Market potensial</a:t>
              </a:r>
              <a:endParaRPr lang="nb-NO" dirty="0"/>
            </a:p>
          </p:txBody>
        </p:sp>
        <p:sp>
          <p:nvSpPr>
            <p:cNvPr id="15" name="TekstSylinder 14"/>
            <p:cNvSpPr txBox="1"/>
            <p:nvPr/>
          </p:nvSpPr>
          <p:spPr>
            <a:xfrm rot="1969206">
              <a:off x="239275" y="3235708"/>
              <a:ext cx="2087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R&amp;D </a:t>
              </a:r>
              <a:r>
                <a:rPr lang="nb-NO" dirty="0" err="1" smtClean="0"/>
                <a:t>competence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60 </a:t>
            </a:r>
            <a:r>
              <a:rPr lang="nb-NO" sz="2400" dirty="0" err="1" smtClean="0"/>
              <a:t>mill</a:t>
            </a:r>
            <a:r>
              <a:rPr lang="nb-NO" sz="2400" dirty="0" smtClean="0"/>
              <a:t> NOK – </a:t>
            </a:r>
            <a:r>
              <a:rPr lang="nb-NO" sz="2400" dirty="0" err="1" smtClean="0"/>
              <a:t>Municipal</a:t>
            </a:r>
            <a:r>
              <a:rPr lang="nb-NO" sz="2400" dirty="0" smtClean="0"/>
              <a:t> </a:t>
            </a:r>
            <a:r>
              <a:rPr lang="nb-NO" sz="2400" dirty="0" err="1" smtClean="0"/>
              <a:t>challenges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dato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7385D81-7AD0-0F40-8570-E5467486AD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99" y="1522026"/>
            <a:ext cx="4301601" cy="4387063"/>
          </a:xfrm>
          <a:prstGeom prst="rect">
            <a:avLst/>
          </a:prstGeom>
        </p:spPr>
      </p:pic>
      <p:sp>
        <p:nvSpPr>
          <p:cNvPr id="2" name="Plassholder for innhold 1"/>
          <p:cNvSpPr>
            <a:spLocks noGrp="1"/>
          </p:cNvSpPr>
          <p:nvPr>
            <p:ph idx="13"/>
          </p:nvPr>
        </p:nvSpPr>
        <p:spPr>
          <a:xfrm>
            <a:off x="4474029" y="1383126"/>
            <a:ext cx="4474027" cy="4525963"/>
          </a:xfrm>
        </p:spPr>
        <p:txBody>
          <a:bodyPr/>
          <a:lstStyle/>
          <a:p>
            <a:r>
              <a:rPr lang="en-US" sz="1600" dirty="0" smtClean="0"/>
              <a:t>R&amp;D based innovation projects</a:t>
            </a:r>
          </a:p>
          <a:p>
            <a:pPr lvl="1"/>
            <a:r>
              <a:rPr lang="en-US" sz="1400" dirty="0" smtClean="0"/>
              <a:t>Ed-tech</a:t>
            </a:r>
          </a:p>
          <a:p>
            <a:pPr lvl="1"/>
            <a:r>
              <a:rPr lang="en-US" sz="1400" dirty="0" smtClean="0"/>
              <a:t>Life science</a:t>
            </a:r>
          </a:p>
          <a:p>
            <a:pPr lvl="2"/>
            <a:r>
              <a:rPr lang="en-US" sz="1200" dirty="0" err="1" smtClean="0"/>
              <a:t>Bioeconomy</a:t>
            </a:r>
            <a:endParaRPr lang="en-US" sz="1200" dirty="0" smtClean="0"/>
          </a:p>
          <a:p>
            <a:pPr lvl="2"/>
            <a:r>
              <a:rPr lang="en-US" sz="1200" dirty="0" smtClean="0"/>
              <a:t>Med-tech</a:t>
            </a:r>
          </a:p>
          <a:p>
            <a:pPr lvl="1"/>
            <a:r>
              <a:rPr lang="en-US" sz="1400" dirty="0" smtClean="0"/>
              <a:t>ICT – better physical environment and smarter regions</a:t>
            </a:r>
            <a:endParaRPr lang="en-US" sz="1600" dirty="0" smtClean="0"/>
          </a:p>
          <a:p>
            <a:r>
              <a:rPr lang="en-US" sz="1600" dirty="0" smtClean="0"/>
              <a:t>Public procurement</a:t>
            </a:r>
          </a:p>
          <a:p>
            <a:pPr lvl="1"/>
            <a:r>
              <a:rPr lang="en-US" sz="1400" dirty="0" smtClean="0"/>
              <a:t>Ed-tech</a:t>
            </a:r>
          </a:p>
          <a:p>
            <a:pPr lvl="1"/>
            <a:r>
              <a:rPr lang="en-US" sz="1400" dirty="0" smtClean="0"/>
              <a:t>Welfare technology</a:t>
            </a:r>
          </a:p>
          <a:p>
            <a:pPr lvl="1"/>
            <a:r>
              <a:rPr lang="en-US" sz="1400" dirty="0" smtClean="0"/>
              <a:t>Water and wastewater</a:t>
            </a:r>
          </a:p>
          <a:p>
            <a:pPr lvl="1"/>
            <a:r>
              <a:rPr lang="en-US" sz="1400" dirty="0" smtClean="0"/>
              <a:t>Transport</a:t>
            </a:r>
          </a:p>
          <a:p>
            <a:pPr lvl="1"/>
            <a:r>
              <a:rPr lang="en-US" sz="1400" dirty="0" smtClean="0"/>
              <a:t>Digital municipal services</a:t>
            </a:r>
            <a:endParaRPr lang="nb-NO" sz="1400" dirty="0" smtClean="0"/>
          </a:p>
          <a:p>
            <a:pPr lvl="1"/>
            <a:endParaRPr lang="nb-NO" sz="1400" dirty="0" smtClean="0"/>
          </a:p>
          <a:p>
            <a:pPr lvl="1"/>
            <a:endParaRPr lang="nb-NO" sz="1400" dirty="0" smtClean="0"/>
          </a:p>
          <a:p>
            <a:pPr lvl="1"/>
            <a:endParaRPr lang="nb-NO" sz="1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262743" y="6087064"/>
            <a:ext cx="719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hlinkClick r:id="rId3"/>
              </a:rPr>
              <a:t>www.regionaleforskningsfond.no/hovedstaden</a:t>
            </a:r>
            <a:endParaRPr lang="nb-NO" dirty="0" smtClean="0"/>
          </a:p>
          <a:p>
            <a:pPr algn="ctr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288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ykj10011\AppData\Local\Microsoft\Windows\Temporary Internet Files\Content.IE5\1H2ZXHZG\MP900315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8" y="1073645"/>
            <a:ext cx="7607772" cy="54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idx="13"/>
          </p:nvPr>
        </p:nvSpPr>
        <p:spPr>
          <a:xfrm>
            <a:off x="1034814" y="1295010"/>
            <a:ext cx="3733800" cy="197594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en-US" dirty="0" smtClean="0"/>
              <a:t>Known </a:t>
            </a:r>
            <a:r>
              <a:rPr lang="en-US" dirty="0" err="1" smtClean="0"/>
              <a:t>knowns</a:t>
            </a:r>
            <a:endParaRPr lang="en-US" dirty="0" smtClean="0"/>
          </a:p>
          <a:p>
            <a:r>
              <a:rPr lang="en-US" b="1" dirty="0" smtClean="0"/>
              <a:t>Known unknowns</a:t>
            </a:r>
          </a:p>
          <a:p>
            <a:r>
              <a:rPr lang="en-US" dirty="0" smtClean="0"/>
              <a:t>Unknown </a:t>
            </a:r>
            <a:r>
              <a:rPr lang="en-US" dirty="0" err="1" smtClean="0"/>
              <a:t>knowns</a:t>
            </a:r>
            <a:endParaRPr lang="en-US" dirty="0" smtClean="0"/>
          </a:p>
          <a:p>
            <a:r>
              <a:rPr lang="en-US" dirty="0" smtClean="0"/>
              <a:t>Unknown unknowns</a:t>
            </a:r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221158"/>
            <a:ext cx="1739900" cy="130492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4914900" y="1713903"/>
            <a:ext cx="3000375" cy="2761844"/>
            <a:chOff x="5587379" y="4189457"/>
            <a:chExt cx="2278611" cy="1822889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379" y="4189457"/>
              <a:ext cx="2278611" cy="1822889"/>
            </a:xfrm>
            <a:prstGeom prst="rect">
              <a:avLst/>
            </a:prstGeom>
          </p:spPr>
        </p:pic>
        <p:sp>
          <p:nvSpPr>
            <p:cNvPr id="8" name="TekstSylinder 7"/>
            <p:cNvSpPr txBox="1"/>
            <p:nvPr/>
          </p:nvSpPr>
          <p:spPr>
            <a:xfrm>
              <a:off x="5587379" y="5839677"/>
              <a:ext cx="2160240" cy="17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 smtClean="0">
                  <a:solidFill>
                    <a:schemeClr val="bg1"/>
                  </a:solidFill>
                </a:rPr>
                <a:t>Foto: Kjell Øygarden, Kyoto</a:t>
              </a:r>
              <a:endParaRPr lang="nb-NO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53814" y="327415"/>
            <a:ext cx="8229600" cy="710906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Challenges and </a:t>
            </a:r>
            <a:r>
              <a:rPr lang="nb-NO" sz="2400" dirty="0" err="1" smtClean="0"/>
              <a:t>opportunities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865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dato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7385D81-7AD0-0F40-8570-E5467486AD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9624"/>
            <a:ext cx="3938588" cy="3372139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78" y="1133521"/>
            <a:ext cx="1706183" cy="2512172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8" y="611897"/>
            <a:ext cx="1359779" cy="1019834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078" y="3779797"/>
            <a:ext cx="3388306" cy="2417445"/>
          </a:xfrm>
          <a:prstGeom prst="rect">
            <a:avLst/>
          </a:prstGeom>
        </p:spPr>
      </p:pic>
      <p:pic>
        <p:nvPicPr>
          <p:cNvPr id="23" name="Plassholder for innhold 6"/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5" y="5331763"/>
            <a:ext cx="2980928" cy="1130132"/>
          </a:xfrm>
        </p:spPr>
      </p:pic>
    </p:spTree>
    <p:extLst>
      <p:ext uri="{BB962C8B-B14F-4D97-AF65-F5344CB8AC3E}">
        <p14:creationId xmlns:p14="http://schemas.microsoft.com/office/powerpoint/2010/main" val="33783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write</a:t>
            </a:r>
            <a:r>
              <a:rPr lang="nb-NO" dirty="0" smtClean="0"/>
              <a:t> a </a:t>
            </a:r>
            <a:r>
              <a:rPr lang="nb-NO" dirty="0" err="1" smtClean="0"/>
              <a:t>good</a:t>
            </a:r>
            <a:r>
              <a:rPr lang="nb-NO" dirty="0" smtClean="0"/>
              <a:t> story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dato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E48310E-A572-C74A-A582-F07AA77396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6534" r="16710" b="6896"/>
          <a:stretch/>
        </p:blipFill>
        <p:spPr>
          <a:xfrm>
            <a:off x="828022" y="1383126"/>
            <a:ext cx="2877704" cy="512281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661033" y="1799336"/>
            <a:ext cx="3792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Create rationale &amp;</a:t>
            </a:r>
            <a:r>
              <a:rPr lang="en-US" dirty="0" smtClean="0">
                <a:solidFill>
                  <a:srgbClr val="C00000"/>
                </a:solidFill>
              </a:rPr>
              <a:t> enthusiasm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Potential usefulness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Research challenges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950193" y="3249150"/>
            <a:ext cx="3647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R&amp;D quality !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Goals and objectives</a:t>
            </a:r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Research questions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Method and solutions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920801" y="5328101"/>
            <a:ext cx="364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Implementation capacity !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Exploitation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dirty="0" smtClean="0">
                <a:solidFill>
                  <a:srgbClr val="C00000"/>
                </a:solidFill>
              </a:rPr>
              <a:t>results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Demonstrate usefulness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984484" y="2757357"/>
            <a:ext cx="158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Excellence</a:t>
            </a:r>
            <a:endParaRPr lang="nb-NO" sz="20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163010" y="1468300"/>
            <a:ext cx="157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Impact</a:t>
            </a:r>
            <a:endParaRPr lang="nb-NO" sz="20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746110" y="4862541"/>
            <a:ext cx="205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Implementation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143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\\tsclient\E\Hawaii\Kjell-Hawaii\Lahaina + sunrise\P101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9944" y="359672"/>
            <a:ext cx="4107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en-US" sz="1400" i="1" dirty="0">
                <a:solidFill>
                  <a:schemeClr val="bg1"/>
                </a:solidFill>
              </a:rPr>
              <a:t>He must rise betimes who hath few to serve him, </a:t>
            </a:r>
          </a:p>
          <a:p>
            <a:pPr algn="ctr">
              <a:buFont typeface="Wingdings 3" pitchFamily="18" charset="2"/>
              <a:buNone/>
            </a:pPr>
            <a:r>
              <a:rPr lang="en-US" sz="1400" i="1" dirty="0">
                <a:solidFill>
                  <a:schemeClr val="bg1"/>
                </a:solidFill>
              </a:rPr>
              <a:t> and see to his work himself; </a:t>
            </a:r>
          </a:p>
          <a:p>
            <a:pPr algn="ctr">
              <a:buFont typeface="Wingdings 3" pitchFamily="18" charset="2"/>
              <a:buNone/>
            </a:pPr>
            <a:r>
              <a:rPr lang="en-US" sz="1400" i="1" dirty="0">
                <a:solidFill>
                  <a:schemeClr val="bg1"/>
                </a:solidFill>
              </a:rPr>
              <a:t> who sleeps at morning is hindered much, </a:t>
            </a:r>
          </a:p>
          <a:p>
            <a:pPr algn="ctr">
              <a:buFont typeface="Wingdings 3" pitchFamily="18" charset="2"/>
              <a:buNone/>
            </a:pPr>
            <a:r>
              <a:rPr lang="en-US" sz="1400" i="1" dirty="0">
                <a:solidFill>
                  <a:schemeClr val="bg1"/>
                </a:solidFill>
              </a:rPr>
              <a:t> to the keen is wealth half-won.</a:t>
            </a:r>
            <a:endParaRPr lang="is-IS" sz="1400" i="1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8810" y="6445746"/>
            <a:ext cx="391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 smtClean="0">
                <a:solidFill>
                  <a:schemeClr val="bg1"/>
                </a:solidFill>
              </a:rPr>
              <a:t>Foto: Kjell Øygarden, Haleakala, Maui, Hawaii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427145" y="1041774"/>
            <a:ext cx="44949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Innovation processes are easier to understand in retrospect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, but has to be performed in real time!</a:t>
            </a:r>
          </a:p>
          <a:p>
            <a:endParaRPr lang="nb-NO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65696" y="4337043"/>
            <a:ext cx="74126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pc="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nb-NO" sz="2400" b="1" i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i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has </a:t>
            </a:r>
            <a:r>
              <a:rPr lang="en-US" sz="2400" b="1" i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alive!</a:t>
            </a:r>
            <a:endParaRPr lang="nb-NO" sz="2400" b="1" i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34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FF_PPT_Hovedstaden_Mal">
  <a:themeElements>
    <a:clrScheme name="RFF_NY">
      <a:dk1>
        <a:sysClr val="windowText" lastClr="000000"/>
      </a:dk1>
      <a:lt1>
        <a:sysClr val="window" lastClr="FFFFFF"/>
      </a:lt1>
      <a:dk2>
        <a:srgbClr val="7BBC60"/>
      </a:dk2>
      <a:lt2>
        <a:srgbClr val="45473F"/>
      </a:lt2>
      <a:accent1>
        <a:srgbClr val="385481"/>
      </a:accent1>
      <a:accent2>
        <a:srgbClr val="73B53A"/>
      </a:accent2>
      <a:accent3>
        <a:srgbClr val="FFF10B"/>
      </a:accent3>
      <a:accent4>
        <a:srgbClr val="A36297"/>
      </a:accent4>
      <a:accent5>
        <a:srgbClr val="596F96"/>
      </a:accent5>
      <a:accent6>
        <a:srgbClr val="EEA420"/>
      </a:accent6>
      <a:hlink>
        <a:srgbClr val="45473F"/>
      </a:hlink>
      <a:folHlink>
        <a:srgbClr val="45473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343C7-F497-4F38-B142-8A4CDE1BC6C3}"/>
</file>

<file path=customXml/itemProps2.xml><?xml version="1.0" encoding="utf-8"?>
<ds:datastoreItem xmlns:ds="http://schemas.openxmlformats.org/officeDocument/2006/customXml" ds:itemID="{FC6A7173-35A1-4AEE-9410-C7A5DE4EDBC3}"/>
</file>

<file path=customXml/itemProps3.xml><?xml version="1.0" encoding="utf-8"?>
<ds:datastoreItem xmlns:ds="http://schemas.openxmlformats.org/officeDocument/2006/customXml" ds:itemID="{8C7FBB8D-77F5-461F-AA38-2CD029344033}"/>
</file>

<file path=docProps/app.xml><?xml version="1.0" encoding="utf-8"?>
<Properties xmlns="http://schemas.openxmlformats.org/officeDocument/2006/extended-properties" xmlns:vt="http://schemas.openxmlformats.org/officeDocument/2006/docPropsVTypes">
  <Template>RFF_PPT_Hovedstaden_Mal</Template>
  <TotalTime>7435</TotalTime>
  <Words>329</Words>
  <Application>Microsoft Office PowerPoint</Application>
  <PresentationFormat>Skjermfremvisning (4:3)</PresentationFormat>
  <Paragraphs>97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Baskerville Old Face</vt:lpstr>
      <vt:lpstr>Calibri</vt:lpstr>
      <vt:lpstr>Courier New</vt:lpstr>
      <vt:lpstr>Geneva</vt:lpstr>
      <vt:lpstr>Impact</vt:lpstr>
      <vt:lpstr>Lucida Grande</vt:lpstr>
      <vt:lpstr>Verdana</vt:lpstr>
      <vt:lpstr>Wingdings</vt:lpstr>
      <vt:lpstr>Wingdings 3</vt:lpstr>
      <vt:lpstr>RFF_PPT_Hovedstaden_Mal</vt:lpstr>
      <vt:lpstr>Funding opportunities for SME’s – Societal challenges    </vt:lpstr>
      <vt:lpstr>RFF guidelines Norwegian Ministry of Education and Research</vt:lpstr>
      <vt:lpstr>PowerPoint-presentasjon</vt:lpstr>
      <vt:lpstr>Business opportunities based on challenges and needs in public sector</vt:lpstr>
      <vt:lpstr>60 mill NOK – Municipal challenges</vt:lpstr>
      <vt:lpstr>Challenges and opportunities</vt:lpstr>
      <vt:lpstr>Innovation process</vt:lpstr>
      <vt:lpstr>How to write a good story</vt:lpstr>
      <vt:lpstr>PowerPoint-presentasjon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Øygarden, Kjell (Sentraladministrasjonen)</dc:creator>
  <cp:lastModifiedBy>Kjell Øygarden</cp:lastModifiedBy>
  <cp:revision>615</cp:revision>
  <cp:lastPrinted>2018-01-14T14:54:44Z</cp:lastPrinted>
  <dcterms:created xsi:type="dcterms:W3CDTF">2013-08-13T07:25:28Z</dcterms:created>
  <dcterms:modified xsi:type="dcterms:W3CDTF">2018-02-27T11:30:05Z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0x010100518037C359F17E48BB3A1FF1CD112616</vt:lpwstr>
  </property>
</Properties>
</file>