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76" r:id="rId5"/>
    <p:sldId id="285" r:id="rId6"/>
    <p:sldId id="286" r:id="rId7"/>
    <p:sldId id="287" r:id="rId8"/>
    <p:sldId id="288" r:id="rId9"/>
    <p:sldId id="284" r:id="rId10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405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07A17-9C72-4371-9C13-4D74221FDBB8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61110-3F69-4C3C-94B0-9F6CF669EF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851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61110-3F69-4C3C-94B0-9F6CF669EF6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831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March</a:t>
            </a:r>
            <a:endParaRPr lang="nb-NO" dirty="0"/>
          </a:p>
          <a:p>
            <a:r>
              <a:rPr lang="nb-NO" dirty="0" err="1"/>
              <a:t>February</a:t>
            </a:r>
            <a:endParaRPr lang="nb-NO" dirty="0"/>
          </a:p>
          <a:p>
            <a:endParaRPr lang="nb-NO" dirty="0"/>
          </a:p>
          <a:p>
            <a:r>
              <a:rPr lang="nb-NO" dirty="0"/>
              <a:t>Fin måte å bli kjent med ulike </a:t>
            </a:r>
            <a:r>
              <a:rPr lang="nb-NO" dirty="0" err="1"/>
              <a:t>market</a:t>
            </a:r>
            <a:r>
              <a:rPr lang="nb-NO" dirty="0"/>
              <a:t> på. Delta på konferanser, snakke med partnere, bli kjent med kultur og distributører etc. </a:t>
            </a:r>
          </a:p>
          <a:p>
            <a:endParaRPr lang="nb-NO" dirty="0"/>
          </a:p>
          <a:p>
            <a:r>
              <a:rPr lang="nb-NO" dirty="0"/>
              <a:t>September </a:t>
            </a:r>
            <a:r>
              <a:rPr lang="nb-NO" dirty="0" err="1"/>
              <a:t>Reha</a:t>
            </a:r>
            <a:r>
              <a:rPr lang="nb-NO" dirty="0"/>
              <a:t> Care – Düsseldorf</a:t>
            </a:r>
          </a:p>
          <a:p>
            <a:r>
              <a:rPr lang="nb-NO" dirty="0"/>
              <a:t>Leipzig-messen med svenske og norske helsebedrifter B2B først.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61110-3F69-4C3C-94B0-9F6CF669EF6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54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61110-3F69-4C3C-94B0-9F6CF669EF6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877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1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2420938"/>
            <a:ext cx="8497887" cy="66479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800">
                <a:solidFill>
                  <a:srgbClr val="F5F1E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09" y="222077"/>
            <a:ext cx="5133356" cy="246546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156700" y="5312869"/>
            <a:ext cx="2587377" cy="9233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200" kern="1200" dirty="0" err="1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Forskningsparken</a:t>
            </a:r>
            <a:r>
              <a:rPr lang="en-US" sz="1200" kern="1200" dirty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   </a:t>
            </a:r>
          </a:p>
          <a:p>
            <a:r>
              <a:rPr lang="en-US" sz="1200" kern="1200" dirty="0" err="1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Gaustadalleen</a:t>
            </a:r>
            <a:r>
              <a:rPr lang="en-US" sz="1200" kern="1200" dirty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 21   </a:t>
            </a:r>
          </a:p>
          <a:p>
            <a:r>
              <a:rPr lang="en-US" sz="1200" kern="1200" dirty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N-0345 Oslo</a:t>
            </a:r>
            <a:br>
              <a:rPr lang="en-US" sz="1200" kern="1200" dirty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endParaRPr lang="en-US" sz="12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kern="1200" dirty="0" err="1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norwayhealthtech.com</a:t>
            </a:r>
            <a:endParaRPr lang="en-US" sz="12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58813" y="1825823"/>
            <a:ext cx="2743200" cy="30777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>
              <a:defRPr sz="20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B38F7E7-5418-374C-946E-C72BAF3B8701}" type="datetime1">
              <a:rPr lang="nb-NO" smtClean="0"/>
              <a:t>01.03.2018</a:t>
            </a:fld>
            <a:r>
              <a:rPr lang="nb-NO" dirty="0"/>
              <a:t>—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21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ct with picture">
    <p:bg>
      <p:bgPr>
        <a:solidFill>
          <a:srgbClr val="411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410" cy="68580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164257" y="6052622"/>
            <a:ext cx="2443781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7C49E10B-5386-CD4B-AE1C-27C954CE3CD0}" type="slidenum">
              <a:rPr lang="en-US" sz="1200" kern="1200" smtClean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2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347314" y="1575852"/>
            <a:ext cx="5260724" cy="3987550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4000"/>
              </a:lnSpc>
              <a:buNone/>
              <a:defRPr sz="3000">
                <a:solidFill>
                  <a:srgbClr val="F5F1E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291559" y="331719"/>
            <a:ext cx="1160391" cy="914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8000" dirty="0">
                <a:solidFill>
                  <a:srgbClr val="F5F1EF">
                    <a:alpha val="30000"/>
                  </a:srgbClr>
                </a:solidFill>
                <a:latin typeface="Times New Roman" charset="0"/>
                <a:ea typeface="Times New Roman" charset="0"/>
                <a:cs typeface="Times New Roman" charset="0"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364222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411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986" y="2205776"/>
            <a:ext cx="4886086" cy="559827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156700" y="5866867"/>
            <a:ext cx="2432117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1200" kern="1200" dirty="0" err="1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norwayhealthtech.com</a:t>
            </a:r>
            <a:endParaRPr lang="en-US" sz="12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n-US" sz="1200" kern="1200" dirty="0" err="1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mail@oslomedtech.no</a:t>
            </a:r>
            <a:endParaRPr lang="en-US" sz="12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316911" y="4204874"/>
            <a:ext cx="1839789" cy="20313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endParaRPr lang="en-US" sz="12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kern="1200" dirty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Norway</a:t>
            </a:r>
          </a:p>
          <a:p>
            <a:r>
              <a:rPr lang="en-US" sz="1200" kern="1200" dirty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Health</a:t>
            </a:r>
            <a:r>
              <a:rPr lang="en-US" sz="1200" kern="1200" baseline="0" dirty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 Tech</a:t>
            </a:r>
            <a:endParaRPr lang="en-US" sz="12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kern="1200" dirty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—</a:t>
            </a:r>
          </a:p>
          <a:p>
            <a:endParaRPr lang="en-US" sz="12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endParaRPr lang="en-US" sz="12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en-US" sz="1200" kern="1200" dirty="0" err="1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Forskningsparken</a:t>
            </a:r>
            <a:r>
              <a:rPr lang="en-US" sz="1200" kern="1200" dirty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   </a:t>
            </a:r>
          </a:p>
          <a:p>
            <a:r>
              <a:rPr lang="en-US" sz="1200" kern="1200" dirty="0" err="1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Gaustadalleen</a:t>
            </a:r>
            <a:r>
              <a:rPr lang="en-US" sz="1200" kern="1200" dirty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 21   </a:t>
            </a:r>
          </a:p>
          <a:p>
            <a:r>
              <a:rPr lang="en-US" sz="1200" kern="1200" dirty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N-0345 Oslo</a:t>
            </a:r>
          </a:p>
        </p:txBody>
      </p:sp>
    </p:spTree>
    <p:extLst>
      <p:ext uri="{BB962C8B-B14F-4D97-AF65-F5344CB8AC3E}">
        <p14:creationId xmlns:p14="http://schemas.microsoft.com/office/powerpoint/2010/main" val="98687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EF3C-B075-44BE-8675-02ED9EFAAAF2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85A7-DAC0-4D9F-A783-E740C513E73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892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#5">
    <p:bg>
      <p:bgPr>
        <a:solidFill>
          <a:srgbClr val="002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056" y="388621"/>
            <a:ext cx="5542715" cy="1223009"/>
          </a:xfrm>
          <a:noFill/>
        </p:spPr>
        <p:txBody>
          <a:bodyPr anchor="b">
            <a:normAutofit/>
          </a:bodyPr>
          <a:lstStyle>
            <a:lvl1pPr algn="l">
              <a:defRPr sz="3067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056" y="2086962"/>
            <a:ext cx="5542715" cy="1655761"/>
          </a:xfrm>
        </p:spPr>
        <p:txBody>
          <a:bodyPr>
            <a:normAutofit/>
          </a:bodyPr>
          <a:lstStyle>
            <a:lvl1pPr marL="0" indent="0" algn="l">
              <a:buNone/>
              <a:defRPr sz="1467">
                <a:solidFill>
                  <a:srgbClr val="A2AAAD"/>
                </a:solidFill>
              </a:defRPr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867"/>
            </a:lvl3pPr>
            <a:lvl4pPr marL="1371428" indent="0" algn="ctr">
              <a:buNone/>
              <a:defRPr sz="1600"/>
            </a:lvl4pPr>
            <a:lvl5pPr marL="1828572" indent="0" algn="ctr">
              <a:buNone/>
              <a:defRPr sz="1600"/>
            </a:lvl5pPr>
            <a:lvl6pPr marL="2285715" indent="0" algn="ctr">
              <a:buNone/>
              <a:defRPr sz="1600"/>
            </a:lvl6pPr>
            <a:lvl7pPr marL="2742857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5160"/>
            <a:ext cx="2194551" cy="972841"/>
          </a:xfrm>
          <a:prstGeom prst="rect">
            <a:avLst/>
          </a:prstGeom>
        </p:spPr>
      </p:pic>
      <p:pic>
        <p:nvPicPr>
          <p:cNvPr id="6" name="Picture 5" descr="A picture containing thing&#10;&#10;Description generated with high confiden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80" y="1"/>
            <a:ext cx="5991121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6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with logo">
    <p:bg>
      <p:bgPr>
        <a:solidFill>
          <a:srgbClr val="002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056" y="388621"/>
            <a:ext cx="5059115" cy="1223009"/>
          </a:xfrm>
          <a:noFill/>
        </p:spPr>
        <p:txBody>
          <a:bodyPr anchor="b">
            <a:normAutofit/>
          </a:bodyPr>
          <a:lstStyle>
            <a:lvl1pPr algn="l">
              <a:defRPr sz="3067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5160"/>
            <a:ext cx="2194551" cy="972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9" y="284"/>
            <a:ext cx="6099616" cy="68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4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2133600"/>
            <a:ext cx="8505444" cy="609398"/>
          </a:xfrm>
        </p:spPr>
        <p:txBody>
          <a:bodyPr lIns="0" tIns="0" rIns="0" bIns="0" anchor="t" anchorCtr="0">
            <a:spAutoFit/>
          </a:bodyPr>
          <a:lstStyle>
            <a:lvl1pPr>
              <a:defRPr>
                <a:solidFill>
                  <a:srgbClr val="F5F1E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64257" y="6052622"/>
            <a:ext cx="2443781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7C49E10B-5386-CD4B-AE1C-27C954CE3CD0}" type="slidenum">
              <a:rPr lang="en-US" sz="1200" kern="1200" smtClean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2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3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2133600"/>
            <a:ext cx="8505444" cy="609398"/>
          </a:xfrm>
        </p:spPr>
        <p:txBody>
          <a:bodyPr wrap="square" lIns="0" tIns="0" rIns="0" bIns="0" anchor="t" anchorCtr="0">
            <a:spAutoFit/>
          </a:bodyPr>
          <a:lstStyle>
            <a:lvl1pPr>
              <a:defRPr>
                <a:solidFill>
                  <a:srgbClr val="F5F1E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64257" y="6052622"/>
            <a:ext cx="2443781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7C49E10B-5386-CD4B-AE1C-27C954CE3CD0}" type="slidenum">
              <a:rPr lang="en-US" sz="1200" kern="1200" smtClean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2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0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bg>
      <p:bgPr>
        <a:solidFill>
          <a:srgbClr val="F5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212590" y="0"/>
            <a:ext cx="5979410" cy="68580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9" y="5942268"/>
            <a:ext cx="520083" cy="59589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8438" y="780164"/>
            <a:ext cx="5260724" cy="557748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3600">
                <a:solidFill>
                  <a:srgbClr val="57575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668438" y="1787839"/>
            <a:ext cx="5260724" cy="38950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None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164257" y="6052622"/>
            <a:ext cx="2443781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7C49E10B-5386-CD4B-AE1C-27C954CE3CD0}" type="slidenum">
              <a:rPr lang="en-US" sz="1200" kern="1200" smtClean="0">
                <a:solidFill>
                  <a:srgbClr val="575756"/>
                </a:solidFill>
                <a:effectLst/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200" kern="1200" dirty="0">
              <a:solidFill>
                <a:srgbClr val="57575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6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Pr>
        <a:solidFill>
          <a:srgbClr val="F5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9" y="5942268"/>
            <a:ext cx="520083" cy="59589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164257" y="6052622"/>
            <a:ext cx="2443781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7C49E10B-5386-CD4B-AE1C-27C954CE3CD0}" type="slidenum">
              <a:rPr lang="en-US" sz="1200" kern="1200" smtClean="0">
                <a:solidFill>
                  <a:srgbClr val="575756"/>
                </a:solidFill>
                <a:effectLst/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200" kern="1200" dirty="0">
              <a:solidFill>
                <a:srgbClr val="57575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8438" y="780164"/>
            <a:ext cx="10804876" cy="55774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3600">
                <a:solidFill>
                  <a:srgbClr val="57575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668438" y="1787839"/>
            <a:ext cx="5260724" cy="38950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None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6212590" y="1787839"/>
            <a:ext cx="5260724" cy="38950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None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383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icture">
    <p:bg>
      <p:bgPr>
        <a:solidFill>
          <a:srgbClr val="F5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9" y="5942268"/>
            <a:ext cx="520083" cy="59589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164257" y="6052622"/>
            <a:ext cx="2443781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7C49E10B-5386-CD4B-AE1C-27C954CE3CD0}" type="slidenum">
              <a:rPr lang="en-US" sz="1200" kern="1200" smtClean="0">
                <a:solidFill>
                  <a:srgbClr val="575756"/>
                </a:solidFill>
                <a:effectLst/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200" kern="1200" dirty="0">
              <a:solidFill>
                <a:srgbClr val="57575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8438" y="780164"/>
            <a:ext cx="10804876" cy="55774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3600">
                <a:solidFill>
                  <a:srgbClr val="57575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8438" y="1787525"/>
            <a:ext cx="5260975" cy="38957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12590" y="1787839"/>
            <a:ext cx="5260724" cy="38950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None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67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">
    <p:bg>
      <p:bgPr>
        <a:solidFill>
          <a:srgbClr val="F5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9" y="5942268"/>
            <a:ext cx="520083" cy="59589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164257" y="6052622"/>
            <a:ext cx="2443781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7C49E10B-5386-CD4B-AE1C-27C954CE3CD0}" type="slidenum">
              <a:rPr lang="en-US" sz="1200" kern="1200" smtClean="0">
                <a:solidFill>
                  <a:srgbClr val="575756"/>
                </a:solidFill>
                <a:effectLst/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200" kern="1200" dirty="0">
              <a:solidFill>
                <a:srgbClr val="57575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8438" y="780164"/>
            <a:ext cx="8488262" cy="55774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3600">
                <a:solidFill>
                  <a:srgbClr val="57575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58812" y="1787839"/>
            <a:ext cx="8505445" cy="38950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None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944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bg>
      <p:bgPr>
        <a:solidFill>
          <a:srgbClr val="F5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87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icture">
    <p:bg>
      <p:bgPr>
        <a:solidFill>
          <a:srgbClr val="A513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410" cy="68580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164257" y="6052622"/>
            <a:ext cx="2443781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7C49E10B-5386-CD4B-AE1C-27C954CE3CD0}" type="slidenum">
              <a:rPr lang="en-US" sz="1200" kern="1200" smtClean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2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347314" y="1575852"/>
            <a:ext cx="5260724" cy="398755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4000"/>
              </a:lnSpc>
              <a:buNone/>
              <a:defRPr sz="3000" i="1">
                <a:solidFill>
                  <a:srgbClr val="F5F1E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347314" y="510139"/>
            <a:ext cx="1160391" cy="914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0000" dirty="0">
                <a:solidFill>
                  <a:srgbClr val="F5F1EF">
                    <a:alpha val="30000"/>
                  </a:srgbClr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46825" y="5707063"/>
            <a:ext cx="4443413" cy="53022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600">
                <a:solidFill>
                  <a:srgbClr val="F5F1E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—  </a:t>
            </a:r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Etternavn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4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27FFA41-4CBA-7748-99C8-F31AD81F163B}" type="datetime1">
              <a:rPr lang="nb-NO" smtClean="0"/>
              <a:t>01.03.2018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21FB50A-7C89-314A-B6D7-6E4A2E9014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0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  <p:sldLayoutId id="2147483677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4">
          <p15:clr>
            <a:srgbClr val="F26B43"/>
          </p15:clr>
        </p15:guide>
        <p15:guide id="3" pos="415">
          <p15:clr>
            <a:srgbClr val="F26B43"/>
          </p15:clr>
        </p15:guide>
        <p15:guide id="4" orient="horz" pos="1525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pos="57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wayhealthtech.com/project/forregion/" TargetMode="External"/><Relationship Id="rId2" Type="http://schemas.openxmlformats.org/officeDocument/2006/relationships/hyperlink" Target="mailto:Trine.Radmann@norwayhealthtech.com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hyperlink" Target="mailto:aml@norwayhealthtech.com" TargetMode="Externa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2" y="2133601"/>
            <a:ext cx="9819465" cy="1828193"/>
          </a:xfrm>
        </p:spPr>
        <p:txBody>
          <a:bodyPr/>
          <a:lstStyle/>
          <a:p>
            <a:r>
              <a:rPr lang="en-GB" dirty="0"/>
              <a:t>ForRegion </a:t>
            </a:r>
            <a:br>
              <a:rPr lang="en-GB" dirty="0"/>
            </a:br>
            <a:r>
              <a:rPr lang="en-GB" dirty="0"/>
              <a:t>- for health tech companies </a:t>
            </a:r>
            <a:br>
              <a:rPr lang="en-GB" dirty="0"/>
            </a:br>
            <a:r>
              <a:rPr lang="en-GB" dirty="0"/>
              <a:t>Norway Health Tech</a:t>
            </a:r>
          </a:p>
        </p:txBody>
      </p:sp>
    </p:spTree>
    <p:extLst>
      <p:ext uri="{BB962C8B-B14F-4D97-AF65-F5344CB8AC3E}">
        <p14:creationId xmlns:p14="http://schemas.microsoft.com/office/powerpoint/2010/main" val="311180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FF62A53-624D-4880-A692-84DF262455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ForRegion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08A876-D423-4927-ACAA-7271052DC69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3028" y="1337912"/>
            <a:ext cx="9740836" cy="47466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Research-driven </a:t>
            </a:r>
            <a:r>
              <a:rPr lang="nb-NO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innovation</a:t>
            </a: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nb-NO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region (FORREGION) </a:t>
            </a:r>
          </a:p>
          <a:p>
            <a:pPr>
              <a:spcBef>
                <a:spcPts val="600"/>
              </a:spcBef>
            </a:pPr>
            <a:r>
              <a:rPr lang="nb-NO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Funding</a:t>
            </a: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partner: Akershus Fylkeskommune</a:t>
            </a:r>
          </a:p>
          <a:p>
            <a:pPr>
              <a:spcBef>
                <a:spcPts val="600"/>
              </a:spcBef>
            </a:pPr>
            <a:endParaRPr lang="nb-NO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goals</a:t>
            </a:r>
          </a:p>
          <a:p>
            <a:pPr>
              <a:spcBef>
                <a:spcPts val="600"/>
              </a:spcBef>
            </a:pPr>
            <a:endParaRPr lang="nb-NO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value creation in the industry through research-driven innovation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Strengthen research- and academic communities to support relevant and highly qualified collaboration partners for industry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Mobility</a:t>
            </a: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between</a:t>
            </a:r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research- and academic inst. and industry</a:t>
            </a:r>
          </a:p>
        </p:txBody>
      </p:sp>
    </p:spTree>
    <p:extLst>
      <p:ext uri="{BB962C8B-B14F-4D97-AF65-F5344CB8AC3E}">
        <p14:creationId xmlns:p14="http://schemas.microsoft.com/office/powerpoint/2010/main" val="404073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9A519D5-42BE-4B60-8895-08C47AF821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ForRegion - </a:t>
            </a:r>
            <a:r>
              <a:rPr lang="nb-NO" dirty="0" err="1"/>
              <a:t>maximum</a:t>
            </a:r>
            <a:r>
              <a:rPr lang="nb-NO" dirty="0"/>
              <a:t> 200 000 NOK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B59F10-A035-495E-BA93-B7446A795B58}"/>
              </a:ext>
            </a:extLst>
          </p:cNvPr>
          <p:cNvSpPr>
            <a:spLocks noGrp="1"/>
          </p:cNvSpPr>
          <p:nvPr>
            <p:ph idx="13"/>
          </p:nvPr>
        </p:nvSpPr>
        <p:spPr bwMode="gray">
          <a:xfrm>
            <a:off x="668438" y="1787839"/>
            <a:ext cx="11112230" cy="389504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Small and large companies can apply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company must have little or no R&amp;D experience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Outsource R&amp;D activities to relevant R&amp;D institutions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Own contribution/finance 50%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R&amp;D institution has to be approved by the NRC (on beforehand)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costs you can apply to get financed are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Purchasing of R&amp;D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 and indirect costs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operating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expences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endParaRPr lang="en-US" sz="2400" dirty="0"/>
          </a:p>
          <a:p>
            <a:pPr>
              <a:spcBef>
                <a:spcPts val="6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550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18B4BCE-B775-4ECA-9C32-7A04E53472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ForRegion – </a:t>
            </a:r>
            <a:r>
              <a:rPr lang="nb-NO" dirty="0" err="1"/>
              <a:t>dates</a:t>
            </a:r>
            <a:r>
              <a:rPr lang="nb-NO" dirty="0"/>
              <a:t> to </a:t>
            </a:r>
            <a:r>
              <a:rPr lang="nb-NO" dirty="0" err="1"/>
              <a:t>remember</a:t>
            </a:r>
            <a:r>
              <a:rPr lang="nb-NO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3D318A-3D7A-4274-A885-9538AAFB99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8437" y="1787839"/>
            <a:ext cx="10277729" cy="3895043"/>
          </a:xfrm>
        </p:spPr>
        <p:txBody>
          <a:bodyPr/>
          <a:lstStyle/>
          <a:p>
            <a:r>
              <a:rPr lang="nb-NO" sz="2400" dirty="0"/>
              <a:t>The </a:t>
            </a:r>
            <a:r>
              <a:rPr lang="nb-NO" sz="2400" dirty="0" err="1"/>
              <a:t>call</a:t>
            </a:r>
            <a:r>
              <a:rPr lang="nb-NO" sz="2400" dirty="0"/>
              <a:t> is </a:t>
            </a:r>
            <a:r>
              <a:rPr lang="nb-NO" sz="2400" dirty="0" err="1"/>
              <a:t>out</a:t>
            </a:r>
            <a:r>
              <a:rPr lang="nb-NO" sz="2400" dirty="0"/>
              <a:t> from </a:t>
            </a:r>
            <a:r>
              <a:rPr lang="nb-NO" sz="2400" dirty="0" err="1"/>
              <a:t>today</a:t>
            </a:r>
            <a:r>
              <a:rPr lang="nb-NO" sz="2400" dirty="0"/>
              <a:t>: 1 </a:t>
            </a:r>
            <a:r>
              <a:rPr lang="nb-NO" sz="2400" dirty="0" err="1"/>
              <a:t>March</a:t>
            </a:r>
            <a:endParaRPr lang="nb-NO" sz="2400" dirty="0"/>
          </a:p>
          <a:p>
            <a:endParaRPr lang="nb-NO" sz="2400" dirty="0"/>
          </a:p>
          <a:p>
            <a:r>
              <a:rPr lang="en-US" sz="2400" dirty="0"/>
              <a:t>Deadline for submission of application: 9 April 2018</a:t>
            </a:r>
          </a:p>
          <a:p>
            <a:endParaRPr lang="en-US" sz="2400" dirty="0"/>
          </a:p>
          <a:p>
            <a:r>
              <a:rPr lang="en-US" sz="2400" dirty="0"/>
              <a:t>Submit application to </a:t>
            </a:r>
            <a:r>
              <a:rPr lang="en-US" sz="2400" dirty="0">
                <a:hlinkClick r:id="rId2"/>
              </a:rPr>
              <a:t>Trine.Radmann@norwayhealthtech.com</a:t>
            </a:r>
            <a:r>
              <a:rPr lang="en-US" sz="2400" dirty="0"/>
              <a:t> </a:t>
            </a:r>
          </a:p>
          <a:p>
            <a:r>
              <a:rPr lang="en-US" sz="2400" dirty="0"/>
              <a:t>«FORREGION </a:t>
            </a:r>
            <a:r>
              <a:rPr lang="en-US" sz="2400" dirty="0" err="1"/>
              <a:t>Bedriftsprosjekt</a:t>
            </a:r>
            <a:r>
              <a:rPr lang="en-US" sz="2400" dirty="0"/>
              <a:t>» in the subject field</a:t>
            </a:r>
          </a:p>
          <a:p>
            <a:endParaRPr lang="en-US" sz="2400" dirty="0"/>
          </a:p>
          <a:p>
            <a:r>
              <a:rPr lang="en-US" sz="2400" dirty="0"/>
              <a:t>Expected feedback on application: 7 May</a:t>
            </a:r>
          </a:p>
          <a:p>
            <a:endParaRPr lang="en-US" sz="2400" dirty="0"/>
          </a:p>
          <a:p>
            <a:r>
              <a:rPr lang="en-US" sz="2400" dirty="0">
                <a:hlinkClick r:id="rId3"/>
              </a:rPr>
              <a:t>http://www.norwayhealthtech.com/project/forregion/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Get in touch if you need help/</a:t>
            </a:r>
            <a:r>
              <a:rPr lang="en-US" sz="2400" dirty="0" err="1"/>
              <a:t>kompetansemegling</a:t>
            </a:r>
            <a:r>
              <a:rPr lang="en-US" sz="2400" dirty="0"/>
              <a:t>!</a:t>
            </a:r>
          </a:p>
          <a:p>
            <a:r>
              <a:rPr lang="en-US" sz="2400" dirty="0"/>
              <a:t> </a:t>
            </a:r>
          </a:p>
          <a:p>
            <a:endParaRPr lang="nb-NO" sz="24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40119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155FBC2-9CF1-4697-A4FF-B7051A398C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Helse </a:t>
            </a:r>
            <a:r>
              <a:rPr lang="nb-NO" dirty="0" err="1"/>
              <a:t>SørØst</a:t>
            </a:r>
            <a:r>
              <a:rPr lang="nb-NO" dirty="0"/>
              <a:t> – utlysning (INNOVASJON)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6E5A34-213A-41F3-8580-AF0CA760715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000" dirty="0"/>
              <a:t>Who can apply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Hospitals and health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Application through the institution/hospital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Person applying must have at least 20%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Goal with the new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Shorter waiting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Increased patient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Better accessibility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Increased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775D3FD-2569-4D1D-87DB-F28119881D2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sz="2000" dirty="0"/>
              <a:t>Deadline for applications: 22 March at 4 p.m. </a:t>
            </a:r>
          </a:p>
          <a:p>
            <a:endParaRPr lang="en-US" sz="2000" dirty="0"/>
          </a:p>
          <a:p>
            <a:r>
              <a:rPr lang="en-US" sz="2000" dirty="0"/>
              <a:t>A prerequisite: The budget has been made known to the responsible for the department/unit in the health institutions applying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More information at </a:t>
            </a:r>
          </a:p>
          <a:p>
            <a:r>
              <a:rPr lang="en-US" sz="2000" dirty="0"/>
              <a:t>www. helse-sorost.no/</a:t>
            </a:r>
            <a:r>
              <a:rPr lang="en-US" sz="2000" dirty="0" err="1"/>
              <a:t>helsefaglig</a:t>
            </a:r>
            <a:r>
              <a:rPr lang="en-US" sz="2000" dirty="0"/>
              <a:t>/</a:t>
            </a:r>
            <a:r>
              <a:rPr lang="en-US" sz="2000" dirty="0" err="1"/>
              <a:t>innovasjon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908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20C1E4D-4998-4221-A477-78E3E6802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00" y="1576812"/>
            <a:ext cx="5238797" cy="2512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DB327-8AB1-40B0-8EBA-368407C7BA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Stay in touch!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4F3DF-B982-47B4-B86A-5FDD2C97F1C3}"/>
              </a:ext>
            </a:extLst>
          </p:cNvPr>
          <p:cNvSpPr txBox="1"/>
          <p:nvPr/>
        </p:nvSpPr>
        <p:spPr>
          <a:xfrm>
            <a:off x="8290614" y="5060950"/>
            <a:ext cx="23008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Trine Radmann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 of International Affairs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tr@norwayhealthtech.com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 +47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992 69285</a:t>
            </a:r>
          </a:p>
        </p:txBody>
      </p:sp>
      <p:pic>
        <p:nvPicPr>
          <p:cNvPr id="1026" name="Picture 2" descr="Bilderesultat for twitter">
            <a:extLst>
              <a:ext uri="{FF2B5EF4-FFF2-40B4-BE49-F238E27FC236}">
                <a16:creationId xmlns:a16="http://schemas.microsoft.com/office/drawing/2014/main" id="{C92638BF-AA94-4206-AFC7-EA74B5EFE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592" y="3918725"/>
            <a:ext cx="819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562748-8C9D-44CB-9D02-B643F5FB5A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562" y="4076682"/>
            <a:ext cx="503237" cy="503237"/>
          </a:xfrm>
          <a:prstGeom prst="rect">
            <a:avLst/>
          </a:prstGeom>
        </p:spPr>
      </p:pic>
      <p:pic>
        <p:nvPicPr>
          <p:cNvPr id="1030" name="Picture 6" descr="Relatert bilde">
            <a:extLst>
              <a:ext uri="{FF2B5EF4-FFF2-40B4-BE49-F238E27FC236}">
                <a16:creationId xmlns:a16="http://schemas.microsoft.com/office/drawing/2014/main" id="{DB4861C3-4760-43B4-B734-E817F8F6A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618" y="4052075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59F0C1A-A8BC-41F6-BFF4-639B774C5F21}"/>
              </a:ext>
            </a:extLst>
          </p:cNvPr>
          <p:cNvSpPr txBox="1"/>
          <p:nvPr/>
        </p:nvSpPr>
        <p:spPr>
          <a:xfrm>
            <a:off x="3826457" y="4964525"/>
            <a:ext cx="288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www.norwayhealthtech.com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E58E46-D4FB-4A1A-83B9-22042A894E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36" y="2459081"/>
            <a:ext cx="1377323" cy="5379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19C11E-D9B8-4439-A64F-5B3464B039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832" y="3419714"/>
            <a:ext cx="1400968" cy="46015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26935A8-139D-4049-AB26-1773A35856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97" y="2154864"/>
            <a:ext cx="3372933" cy="25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252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T PPT MAL" id="{571F13CC-FCFA-004D-B4BB-3B60CA3E5656}" vid="{741FDD34-E79B-4840-BE63-CA854A28C3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8037C359F17E48BB3A1FF1CD112616" ma:contentTypeVersion="9" ma:contentTypeDescription="Opprett et nytt dokument." ma:contentTypeScope="" ma:versionID="12db9aa7b4273dd967a054af3c01ca87">
  <xsd:schema xmlns:xsd="http://www.w3.org/2001/XMLSchema" xmlns:xs="http://www.w3.org/2001/XMLSchema" xmlns:p="http://schemas.microsoft.com/office/2006/metadata/properties" xmlns:ns2="b83efa98-08f6-4144-b7cb-ce8b3d0e8ee6" xmlns:ns3="2e4dd967-a23b-4fd9-9113-08780eac5470" targetNamespace="http://schemas.microsoft.com/office/2006/metadata/properties" ma:root="true" ma:fieldsID="868d9412dafb76dbc088111306e2facf" ns2:_="" ns3:_="">
    <xsd:import namespace="b83efa98-08f6-4144-b7cb-ce8b3d0e8ee6"/>
    <xsd:import namespace="2e4dd967-a23b-4fd9-9113-08780eac54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fa98-08f6-4144-b7cb-ce8b3d0e8e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for deling av tips" ma:internalName="SharingHintHash" ma:readOnly="true">
      <xsd:simpleType>
        <xsd:restriction base="dms:Text"/>
      </xsd:simpleType>
    </xsd:element>
    <xsd:element name="SharedWithDetails" ma:index="1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4dd967-a23b-4fd9-9113-08780eac54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C1161A-F650-4A22-8C69-0756C2C6CC36}">
  <ds:schemaRefs>
    <ds:schemaRef ds:uri="http://purl.org/dc/elements/1.1/"/>
    <ds:schemaRef ds:uri="b83efa98-08f6-4144-b7cb-ce8b3d0e8ee6"/>
    <ds:schemaRef ds:uri="http://purl.org/dc/terms/"/>
    <ds:schemaRef ds:uri="http://schemas.microsoft.com/office/infopath/2007/PartnerControls"/>
    <ds:schemaRef ds:uri="http://schemas.microsoft.com/office/2006/documentManagement/types"/>
    <ds:schemaRef ds:uri="2e4dd967-a23b-4fd9-9113-08780eac5470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6E92F86-2856-4A44-9701-8005FA6A76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fa98-08f6-4144-b7cb-ce8b3d0e8ee6"/>
    <ds:schemaRef ds:uri="2e4dd967-a23b-4fd9-9113-08780eac54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E4FA3C-569E-463C-B39B-F9BD6B1864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356</Words>
  <Application>Microsoft Office PowerPoint</Application>
  <PresentationFormat>Widescreen</PresentationFormat>
  <Paragraphs>78</Paragraphs>
  <Slides>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1_Office Theme</vt:lpstr>
      <vt:lpstr>ForRegion  - for health tech companies  Norway Health Tech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Trine Radmann</dc:creator>
  <cp:lastModifiedBy>Trine Radmann</cp:lastModifiedBy>
  <cp:revision>41</cp:revision>
  <cp:lastPrinted>2018-02-01T11:51:01Z</cp:lastPrinted>
  <dcterms:created xsi:type="dcterms:W3CDTF">2017-12-04T10:52:43Z</dcterms:created>
  <dcterms:modified xsi:type="dcterms:W3CDTF">2018-03-01T08:03:25Z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0x010100518037C359F17E48BB3A1FF1CD112616</vt:lpwstr>
  </property>
</Properties>
</file>