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9" r:id="rId5"/>
  </p:sldMasterIdLst>
  <p:notesMasterIdLst>
    <p:notesMasterId r:id="rId22"/>
  </p:notesMasterIdLst>
  <p:handoutMasterIdLst>
    <p:handoutMasterId r:id="rId23"/>
  </p:handoutMasterIdLst>
  <p:sldIdLst>
    <p:sldId id="257" r:id="rId6"/>
    <p:sldId id="256" r:id="rId7"/>
    <p:sldId id="351" r:id="rId8"/>
    <p:sldId id="353" r:id="rId9"/>
    <p:sldId id="354" r:id="rId10"/>
    <p:sldId id="280" r:id="rId11"/>
    <p:sldId id="356" r:id="rId12"/>
    <p:sldId id="357" r:id="rId13"/>
    <p:sldId id="358" r:id="rId14"/>
    <p:sldId id="309" r:id="rId15"/>
    <p:sldId id="359" r:id="rId16"/>
    <p:sldId id="360" r:id="rId17"/>
    <p:sldId id="361" r:id="rId18"/>
    <p:sldId id="363" r:id="rId19"/>
    <p:sldId id="364"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C53"/>
    <a:srgbClr val="F4F1EF"/>
    <a:srgbClr val="B21878"/>
    <a:srgbClr val="F5F1EF"/>
    <a:srgbClr val="411C55"/>
    <a:srgbClr val="A5136E"/>
    <a:srgbClr val="B4237C"/>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2"/>
    <p:restoredTop sz="94669"/>
  </p:normalViewPr>
  <p:slideViewPr>
    <p:cSldViewPr snapToGrid="0" snapToObjects="1" showGuides="1">
      <p:cViewPr varScale="1">
        <p:scale>
          <a:sx n="82" d="100"/>
          <a:sy n="82" d="100"/>
        </p:scale>
        <p:origin x="331" y="6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6" d="100"/>
          <a:sy n="146" d="100"/>
        </p:scale>
        <p:origin x="418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5FD4B-3382-4B5A-B8C0-F4A292623ABE}"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FFF4552C-A9C2-48A1-A82F-E872FCFA849D}">
      <dgm:prSet phldrT="[Text]" custT="1"/>
      <dgm:spPr>
        <a:solidFill>
          <a:srgbClr val="3D1C53"/>
        </a:solidFill>
      </dgm:spPr>
      <dgm:t>
        <a:bodyPr/>
        <a:lstStyle/>
        <a:p>
          <a:r>
            <a:rPr lang="nb-NO" sz="2000" dirty="0">
              <a:latin typeface="Suisse Int'l Light" panose="020B0304000000000000" pitchFamily="34" charset="-78"/>
              <a:cs typeface="Suisse Int'l Light" panose="020B0304000000000000" pitchFamily="34" charset="-78"/>
            </a:rPr>
            <a:t>Strong R&amp;D, knowledge and data bases</a:t>
          </a:r>
          <a:endParaRPr lang="en-US" sz="2000" dirty="0">
            <a:latin typeface="Suisse Int'l Light" panose="020B0304000000000000" pitchFamily="34" charset="-78"/>
            <a:cs typeface="Suisse Int'l Light" panose="020B0304000000000000" pitchFamily="34" charset="-78"/>
          </a:endParaRPr>
        </a:p>
      </dgm:t>
    </dgm:pt>
    <dgm:pt modelId="{C8CDBE69-118B-4AFE-B0AC-F24047726CC7}" type="parTrans" cxnId="{0D0A8256-F52F-485E-8CCC-187C093D30EF}">
      <dgm:prSet/>
      <dgm:spPr/>
      <dgm:t>
        <a:bodyPr/>
        <a:lstStyle/>
        <a:p>
          <a:endParaRPr lang="en-US"/>
        </a:p>
      </dgm:t>
    </dgm:pt>
    <dgm:pt modelId="{E3F83D70-7F73-42D9-ACAE-843851FB280B}" type="sibTrans" cxnId="{0D0A8256-F52F-485E-8CCC-187C093D30EF}">
      <dgm:prSet/>
      <dgm:spPr/>
      <dgm:t>
        <a:bodyPr/>
        <a:lstStyle/>
        <a:p>
          <a:endParaRPr lang="en-US"/>
        </a:p>
      </dgm:t>
    </dgm:pt>
    <dgm:pt modelId="{4669ABFB-928F-4510-9CC0-C1EFBB2E3766}">
      <dgm:prSet phldrT="[Text]" custT="1"/>
      <dgm:spPr>
        <a:solidFill>
          <a:srgbClr val="3D1C53"/>
        </a:solidFill>
      </dgm:spPr>
      <dgm:t>
        <a:bodyPr/>
        <a:lstStyle/>
        <a:p>
          <a:r>
            <a:rPr lang="nb-NO" sz="2000" dirty="0">
              <a:latin typeface="Suisse Int'l Light" panose="020B0304000000000000" pitchFamily="34" charset="-78"/>
              <a:cs typeface="Suisse Int'l Light" panose="020B0304000000000000" pitchFamily="34" charset="-78"/>
            </a:rPr>
            <a:t>Well established health systems and testbeds</a:t>
          </a:r>
          <a:endParaRPr lang="en-US" sz="2000" dirty="0">
            <a:latin typeface="Suisse Int'l Light" panose="020B0304000000000000" pitchFamily="34" charset="-78"/>
            <a:cs typeface="Suisse Int'l Light" panose="020B0304000000000000" pitchFamily="34" charset="-78"/>
          </a:endParaRPr>
        </a:p>
      </dgm:t>
    </dgm:pt>
    <dgm:pt modelId="{190E1C77-08A6-47E9-BAE3-E5E844455EE1}" type="parTrans" cxnId="{73378E1E-436E-42BE-85DB-6DFEABEE17D9}">
      <dgm:prSet/>
      <dgm:spPr/>
      <dgm:t>
        <a:bodyPr/>
        <a:lstStyle/>
        <a:p>
          <a:endParaRPr lang="en-US"/>
        </a:p>
      </dgm:t>
    </dgm:pt>
    <dgm:pt modelId="{3BDACCBC-DA22-442F-91F4-41E6C1669679}" type="sibTrans" cxnId="{73378E1E-436E-42BE-85DB-6DFEABEE17D9}">
      <dgm:prSet/>
      <dgm:spPr/>
      <dgm:t>
        <a:bodyPr/>
        <a:lstStyle/>
        <a:p>
          <a:endParaRPr lang="en-US"/>
        </a:p>
      </dgm:t>
    </dgm:pt>
    <dgm:pt modelId="{C8F06166-D23E-4AD0-8EC9-990C22F7C6A1}">
      <dgm:prSet phldrT="[Text]" custT="1"/>
      <dgm:spPr>
        <a:solidFill>
          <a:srgbClr val="3D1C53"/>
        </a:solidFill>
      </dgm:spPr>
      <dgm:t>
        <a:bodyPr/>
        <a:lstStyle/>
        <a:p>
          <a:r>
            <a:rPr lang="nb-NO" sz="2000" dirty="0">
              <a:latin typeface="Suisse Int'l Light" panose="020B0304000000000000" pitchFamily="34" charset="-78"/>
              <a:cs typeface="Suisse Int'l Light" panose="020B0304000000000000" pitchFamily="34" charset="-78"/>
            </a:rPr>
            <a:t>Competence and Technology</a:t>
          </a:r>
          <a:endParaRPr lang="en-US" sz="2000" dirty="0">
            <a:latin typeface="Suisse Int'l Light" panose="020B0304000000000000" pitchFamily="34" charset="-78"/>
            <a:cs typeface="Suisse Int'l Light" panose="020B0304000000000000" pitchFamily="34" charset="-78"/>
          </a:endParaRPr>
        </a:p>
      </dgm:t>
    </dgm:pt>
    <dgm:pt modelId="{1BA535FC-7520-4338-9060-7F641CA357C1}" type="parTrans" cxnId="{B87EB1BB-9F4F-4D34-981E-A083D070ACD4}">
      <dgm:prSet/>
      <dgm:spPr/>
      <dgm:t>
        <a:bodyPr/>
        <a:lstStyle/>
        <a:p>
          <a:endParaRPr lang="en-US"/>
        </a:p>
      </dgm:t>
    </dgm:pt>
    <dgm:pt modelId="{D01DA59D-E283-4CBA-A0C0-57DCBFDD3AC7}" type="sibTrans" cxnId="{B87EB1BB-9F4F-4D34-981E-A083D070ACD4}">
      <dgm:prSet/>
      <dgm:spPr/>
      <dgm:t>
        <a:bodyPr/>
        <a:lstStyle/>
        <a:p>
          <a:endParaRPr lang="en-US"/>
        </a:p>
      </dgm:t>
    </dgm:pt>
    <dgm:pt modelId="{F6BBB8BC-B9AC-40E3-A424-3FE0ED0A26BD}">
      <dgm:prSet custT="1"/>
      <dgm:spPr>
        <a:solidFill>
          <a:srgbClr val="3D1C53"/>
        </a:solidFill>
      </dgm:spPr>
      <dgm:t>
        <a:bodyPr/>
        <a:lstStyle/>
        <a:p>
          <a:r>
            <a:rPr lang="nb-NO" sz="2000" dirty="0">
              <a:latin typeface="Suisse Int'l Light" panose="020B0304000000000000" pitchFamily="34" charset="-78"/>
              <a:cs typeface="Suisse Int'l Light" panose="020B0304000000000000" pitchFamily="34" charset="-78"/>
            </a:rPr>
            <a:t>Early adaptors, stable economy and trustful relations</a:t>
          </a:r>
          <a:endParaRPr lang="en-US" sz="2000" dirty="0">
            <a:latin typeface="Suisse Int'l Light" panose="020B0304000000000000" pitchFamily="34" charset="-78"/>
            <a:cs typeface="Suisse Int'l Light" panose="020B0304000000000000" pitchFamily="34" charset="-78"/>
          </a:endParaRPr>
        </a:p>
      </dgm:t>
    </dgm:pt>
    <dgm:pt modelId="{375B4611-AB6C-4185-890E-3BD2829C6361}" type="parTrans" cxnId="{0F76A654-EEC1-416A-989D-A10262EA9C0E}">
      <dgm:prSet/>
      <dgm:spPr/>
      <dgm:t>
        <a:bodyPr/>
        <a:lstStyle/>
        <a:p>
          <a:endParaRPr lang="en-US"/>
        </a:p>
      </dgm:t>
    </dgm:pt>
    <dgm:pt modelId="{134196B1-B096-4162-895D-49029E032AD0}" type="sibTrans" cxnId="{0F76A654-EEC1-416A-989D-A10262EA9C0E}">
      <dgm:prSet/>
      <dgm:spPr/>
      <dgm:t>
        <a:bodyPr/>
        <a:lstStyle/>
        <a:p>
          <a:endParaRPr lang="en-US"/>
        </a:p>
      </dgm:t>
    </dgm:pt>
    <dgm:pt modelId="{0F41DE04-F581-4D42-921F-3250BBC8F82F}" type="pres">
      <dgm:prSet presAssocID="{FBA5FD4B-3382-4B5A-B8C0-F4A292623ABE}" presName="Name0" presStyleCnt="0">
        <dgm:presLayoutVars>
          <dgm:dir/>
          <dgm:resizeHandles val="exact"/>
        </dgm:presLayoutVars>
      </dgm:prSet>
      <dgm:spPr/>
    </dgm:pt>
    <dgm:pt modelId="{AE516979-27E7-4218-B952-035397D477D3}" type="pres">
      <dgm:prSet presAssocID="{FBA5FD4B-3382-4B5A-B8C0-F4A292623ABE}" presName="bkgdShp" presStyleLbl="alignAccFollowNode1" presStyleIdx="0" presStyleCnt="1" custScaleY="111285" custLinFactNeighborY="-3751"/>
      <dgm:spPr>
        <a:solidFill>
          <a:srgbClr val="F4F1EF">
            <a:alpha val="89804"/>
          </a:srgbClr>
        </a:solidFill>
        <a:ln>
          <a:solidFill>
            <a:srgbClr val="3D1C53">
              <a:alpha val="90000"/>
            </a:srgbClr>
          </a:solidFill>
        </a:ln>
      </dgm:spPr>
    </dgm:pt>
    <dgm:pt modelId="{C08EB9B6-2D22-45BC-8200-9E438851B3EE}" type="pres">
      <dgm:prSet presAssocID="{FBA5FD4B-3382-4B5A-B8C0-F4A292623ABE}" presName="linComp" presStyleCnt="0"/>
      <dgm:spPr/>
    </dgm:pt>
    <dgm:pt modelId="{543198C1-EA5D-4AB4-9F9E-D55C7AFAAFAB}" type="pres">
      <dgm:prSet presAssocID="{FFF4552C-A9C2-48A1-A82F-E872FCFA849D}" presName="compNode" presStyleCnt="0"/>
      <dgm:spPr/>
    </dgm:pt>
    <dgm:pt modelId="{72CBD976-D08B-481E-A52D-4676524869D3}" type="pres">
      <dgm:prSet presAssocID="{FFF4552C-A9C2-48A1-A82F-E872FCFA849D}" presName="node" presStyleLbl="node1" presStyleIdx="0" presStyleCnt="4" custScaleY="56981" custLinFactNeighborX="453" custLinFactNeighborY="-28156">
        <dgm:presLayoutVars>
          <dgm:bulletEnabled val="1"/>
        </dgm:presLayoutVars>
      </dgm:prSet>
      <dgm:spPr/>
    </dgm:pt>
    <dgm:pt modelId="{160522C8-331A-4CDA-8232-FA3384F269C0}" type="pres">
      <dgm:prSet presAssocID="{FFF4552C-A9C2-48A1-A82F-E872FCFA849D}" presName="invisiNode" presStyleLbl="node1" presStyleIdx="0" presStyleCnt="4"/>
      <dgm:spPr/>
    </dgm:pt>
    <dgm:pt modelId="{490AC001-FA79-4585-A512-F3B89F8E0D8D}" type="pres">
      <dgm:prSet presAssocID="{FFF4552C-A9C2-48A1-A82F-E872FCFA849D}" presName="imagNode" presStyleLbl="fgImgPlace1" presStyleIdx="0" presStyleCnt="4" custScaleY="128078"/>
      <dgm:spPr>
        <a:blipFill>
          <a:blip xmlns:r="http://schemas.openxmlformats.org/officeDocument/2006/relationships" r:embed="rId1" cstate="email">
            <a:extLst>
              <a:ext uri="{28A0092B-C50C-407E-A947-70E740481C1C}">
                <a14:useLocalDpi xmlns:a14="http://schemas.microsoft.com/office/drawing/2010/main"/>
              </a:ext>
            </a:extLst>
          </a:blip>
          <a:srcRect/>
          <a:stretch>
            <a:fillRect t="-11000" b="-11000"/>
          </a:stretch>
        </a:blipFill>
      </dgm:spPr>
    </dgm:pt>
    <dgm:pt modelId="{830F5CB5-3AC2-44CA-AEED-4ADB62E2A6D5}" type="pres">
      <dgm:prSet presAssocID="{E3F83D70-7F73-42D9-ACAE-843851FB280B}" presName="sibTrans" presStyleLbl="sibTrans2D1" presStyleIdx="0" presStyleCnt="0"/>
      <dgm:spPr/>
    </dgm:pt>
    <dgm:pt modelId="{53256D52-B11D-493C-822E-8BAB7F5C3BA0}" type="pres">
      <dgm:prSet presAssocID="{4669ABFB-928F-4510-9CC0-C1EFBB2E3766}" presName="compNode" presStyleCnt="0"/>
      <dgm:spPr/>
    </dgm:pt>
    <dgm:pt modelId="{C0310A8A-D486-4442-990E-78BF1D164A42}" type="pres">
      <dgm:prSet presAssocID="{4669ABFB-928F-4510-9CC0-C1EFBB2E3766}" presName="node" presStyleLbl="node1" presStyleIdx="1" presStyleCnt="4" custScaleY="56646" custLinFactNeighborX="408" custLinFactNeighborY="-27965">
        <dgm:presLayoutVars>
          <dgm:bulletEnabled val="1"/>
        </dgm:presLayoutVars>
      </dgm:prSet>
      <dgm:spPr/>
    </dgm:pt>
    <dgm:pt modelId="{6566BC23-5A62-44F2-8575-51022FAD5F42}" type="pres">
      <dgm:prSet presAssocID="{4669ABFB-928F-4510-9CC0-C1EFBB2E3766}" presName="invisiNode" presStyleLbl="node1" presStyleIdx="1" presStyleCnt="4"/>
      <dgm:spPr/>
    </dgm:pt>
    <dgm:pt modelId="{DB5B45F8-06FA-444D-A584-DF9234488D5D}" type="pres">
      <dgm:prSet presAssocID="{4669ABFB-928F-4510-9CC0-C1EFBB2E3766}" presName="imagNode" presStyleLbl="fgImgPlace1" presStyleIdx="1" presStyleCnt="4" custScaleY="128078"/>
      <dgm:spPr>
        <a:blipFill>
          <a:blip xmlns:r="http://schemas.openxmlformats.org/officeDocument/2006/relationships" r:embed="rId2" cstate="email">
            <a:extLst>
              <a:ext uri="{28A0092B-C50C-407E-A947-70E740481C1C}">
                <a14:useLocalDpi xmlns:a14="http://schemas.microsoft.com/office/drawing/2010/main"/>
              </a:ext>
            </a:extLst>
          </a:blip>
          <a:srcRect/>
          <a:stretch>
            <a:fillRect t="-28000" b="-28000"/>
          </a:stretch>
        </a:blipFill>
      </dgm:spPr>
    </dgm:pt>
    <dgm:pt modelId="{64483C61-8CD2-41AA-BBE0-FADEED264946}" type="pres">
      <dgm:prSet presAssocID="{3BDACCBC-DA22-442F-91F4-41E6C1669679}" presName="sibTrans" presStyleLbl="sibTrans2D1" presStyleIdx="0" presStyleCnt="0"/>
      <dgm:spPr/>
    </dgm:pt>
    <dgm:pt modelId="{811108CD-DADF-4BA8-B6F4-627BBB9BE718}" type="pres">
      <dgm:prSet presAssocID="{C8F06166-D23E-4AD0-8EC9-990C22F7C6A1}" presName="compNode" presStyleCnt="0"/>
      <dgm:spPr/>
    </dgm:pt>
    <dgm:pt modelId="{19C4953F-711A-4CBE-9053-4C3FD525CE59}" type="pres">
      <dgm:prSet presAssocID="{C8F06166-D23E-4AD0-8EC9-990C22F7C6A1}" presName="node" presStyleLbl="node1" presStyleIdx="2" presStyleCnt="4" custScaleY="55817" custLinFactNeighborX="227" custLinFactNeighborY="-27562">
        <dgm:presLayoutVars>
          <dgm:bulletEnabled val="1"/>
        </dgm:presLayoutVars>
      </dgm:prSet>
      <dgm:spPr/>
    </dgm:pt>
    <dgm:pt modelId="{761238A7-9AC7-4611-B501-29AFB7512360}" type="pres">
      <dgm:prSet presAssocID="{C8F06166-D23E-4AD0-8EC9-990C22F7C6A1}" presName="invisiNode" presStyleLbl="node1" presStyleIdx="2" presStyleCnt="4"/>
      <dgm:spPr/>
    </dgm:pt>
    <dgm:pt modelId="{B0331478-9D01-4CBD-B01E-B45C19B2CDD7}" type="pres">
      <dgm:prSet presAssocID="{C8F06166-D23E-4AD0-8EC9-990C22F7C6A1}" presName="imagNode" presStyleLbl="fgImgPlace1" presStyleIdx="2" presStyleCnt="4" custScaleY="128078"/>
      <dgm:spPr>
        <a:blipFill>
          <a:blip xmlns:r="http://schemas.openxmlformats.org/officeDocument/2006/relationships" r:embed="rId3" cstate="email">
            <a:extLst>
              <a:ext uri="{28A0092B-C50C-407E-A947-70E740481C1C}">
                <a14:useLocalDpi xmlns:a14="http://schemas.microsoft.com/office/drawing/2010/main"/>
              </a:ext>
            </a:extLst>
          </a:blip>
          <a:srcRect/>
          <a:stretch>
            <a:fillRect l="-24000" r="-24000"/>
          </a:stretch>
        </a:blipFill>
      </dgm:spPr>
    </dgm:pt>
    <dgm:pt modelId="{35C691D0-DBD1-4873-BB75-544E0D085CC9}" type="pres">
      <dgm:prSet presAssocID="{D01DA59D-E283-4CBA-A0C0-57DCBFDD3AC7}" presName="sibTrans" presStyleLbl="sibTrans2D1" presStyleIdx="0" presStyleCnt="0"/>
      <dgm:spPr/>
    </dgm:pt>
    <dgm:pt modelId="{B4CA789D-7527-4F30-9B8D-7BFEBAD7A810}" type="pres">
      <dgm:prSet presAssocID="{F6BBB8BC-B9AC-40E3-A424-3FE0ED0A26BD}" presName="compNode" presStyleCnt="0"/>
      <dgm:spPr/>
    </dgm:pt>
    <dgm:pt modelId="{25386543-EADA-4A6D-813D-EE22B34B3671}" type="pres">
      <dgm:prSet presAssocID="{F6BBB8BC-B9AC-40E3-A424-3FE0ED0A26BD}" presName="node" presStyleLbl="node1" presStyleIdx="3" presStyleCnt="4" custScaleY="56879" custLinFactNeighborX="499" custLinFactNeighborY="-26909">
        <dgm:presLayoutVars>
          <dgm:bulletEnabled val="1"/>
        </dgm:presLayoutVars>
      </dgm:prSet>
      <dgm:spPr/>
    </dgm:pt>
    <dgm:pt modelId="{7C050E5A-42D3-47A1-85D7-68C461D44CF3}" type="pres">
      <dgm:prSet presAssocID="{F6BBB8BC-B9AC-40E3-A424-3FE0ED0A26BD}" presName="invisiNode" presStyleLbl="node1" presStyleIdx="3" presStyleCnt="4"/>
      <dgm:spPr/>
    </dgm:pt>
    <dgm:pt modelId="{BA4DA0F8-1855-4E82-A5ED-A046AD574947}" type="pres">
      <dgm:prSet presAssocID="{F6BBB8BC-B9AC-40E3-A424-3FE0ED0A26BD}" presName="imagNode" presStyleLbl="fgImgPlace1" presStyleIdx="3" presStyleCnt="4" custScaleY="128078"/>
      <dgm:spPr>
        <a:blipFill>
          <a:blip xmlns:r="http://schemas.openxmlformats.org/officeDocument/2006/relationships" r:embed="rId4" cstate="email">
            <a:extLst>
              <a:ext uri="{28A0092B-C50C-407E-A947-70E740481C1C}">
                <a14:useLocalDpi xmlns:a14="http://schemas.microsoft.com/office/drawing/2010/main"/>
              </a:ext>
            </a:extLst>
          </a:blip>
          <a:srcRect/>
          <a:stretch>
            <a:fillRect l="-22000" r="-22000"/>
          </a:stretch>
        </a:blipFill>
      </dgm:spPr>
    </dgm:pt>
  </dgm:ptLst>
  <dgm:cxnLst>
    <dgm:cxn modelId="{ECDACE11-0BD6-4EC1-AF3C-358A88489449}" type="presOf" srcId="{C8F06166-D23E-4AD0-8EC9-990C22F7C6A1}" destId="{19C4953F-711A-4CBE-9053-4C3FD525CE59}" srcOrd="0" destOrd="0" presId="urn:microsoft.com/office/officeart/2005/8/layout/pList2"/>
    <dgm:cxn modelId="{73378E1E-436E-42BE-85DB-6DFEABEE17D9}" srcId="{FBA5FD4B-3382-4B5A-B8C0-F4A292623ABE}" destId="{4669ABFB-928F-4510-9CC0-C1EFBB2E3766}" srcOrd="1" destOrd="0" parTransId="{190E1C77-08A6-47E9-BAE3-E5E844455EE1}" sibTransId="{3BDACCBC-DA22-442F-91F4-41E6C1669679}"/>
    <dgm:cxn modelId="{C4597968-4077-4A5A-B014-CBB3A468DD71}" type="presOf" srcId="{FBA5FD4B-3382-4B5A-B8C0-F4A292623ABE}" destId="{0F41DE04-F581-4D42-921F-3250BBC8F82F}" srcOrd="0" destOrd="0" presId="urn:microsoft.com/office/officeart/2005/8/layout/pList2"/>
    <dgm:cxn modelId="{C22D714B-3265-466E-8DEA-65B9940CC86D}" type="presOf" srcId="{4669ABFB-928F-4510-9CC0-C1EFBB2E3766}" destId="{C0310A8A-D486-4442-990E-78BF1D164A42}" srcOrd="0" destOrd="0" presId="urn:microsoft.com/office/officeart/2005/8/layout/pList2"/>
    <dgm:cxn modelId="{0F76A654-EEC1-416A-989D-A10262EA9C0E}" srcId="{FBA5FD4B-3382-4B5A-B8C0-F4A292623ABE}" destId="{F6BBB8BC-B9AC-40E3-A424-3FE0ED0A26BD}" srcOrd="3" destOrd="0" parTransId="{375B4611-AB6C-4185-890E-3BD2829C6361}" sibTransId="{134196B1-B096-4162-895D-49029E032AD0}"/>
    <dgm:cxn modelId="{0D0A8256-F52F-485E-8CCC-187C093D30EF}" srcId="{FBA5FD4B-3382-4B5A-B8C0-F4A292623ABE}" destId="{FFF4552C-A9C2-48A1-A82F-E872FCFA849D}" srcOrd="0" destOrd="0" parTransId="{C8CDBE69-118B-4AFE-B0AC-F24047726CC7}" sibTransId="{E3F83D70-7F73-42D9-ACAE-843851FB280B}"/>
    <dgm:cxn modelId="{438787A0-54D9-40B8-BFFF-888AEBD029A8}" type="presOf" srcId="{FFF4552C-A9C2-48A1-A82F-E872FCFA849D}" destId="{72CBD976-D08B-481E-A52D-4676524869D3}" srcOrd="0" destOrd="0" presId="urn:microsoft.com/office/officeart/2005/8/layout/pList2"/>
    <dgm:cxn modelId="{8A25CEB8-8A37-4B03-84FA-34E280CB38A5}" type="presOf" srcId="{D01DA59D-E283-4CBA-A0C0-57DCBFDD3AC7}" destId="{35C691D0-DBD1-4873-BB75-544E0D085CC9}" srcOrd="0" destOrd="0" presId="urn:microsoft.com/office/officeart/2005/8/layout/pList2"/>
    <dgm:cxn modelId="{B87EB1BB-9F4F-4D34-981E-A083D070ACD4}" srcId="{FBA5FD4B-3382-4B5A-B8C0-F4A292623ABE}" destId="{C8F06166-D23E-4AD0-8EC9-990C22F7C6A1}" srcOrd="2" destOrd="0" parTransId="{1BA535FC-7520-4338-9060-7F641CA357C1}" sibTransId="{D01DA59D-E283-4CBA-A0C0-57DCBFDD3AC7}"/>
    <dgm:cxn modelId="{1994F0C8-2281-4371-A21C-59C0BDC900FC}" type="presOf" srcId="{E3F83D70-7F73-42D9-ACAE-843851FB280B}" destId="{830F5CB5-3AC2-44CA-AEED-4ADB62E2A6D5}" srcOrd="0" destOrd="0" presId="urn:microsoft.com/office/officeart/2005/8/layout/pList2"/>
    <dgm:cxn modelId="{25CABCDF-09A5-4598-9445-0C8FC2CA4682}" type="presOf" srcId="{F6BBB8BC-B9AC-40E3-A424-3FE0ED0A26BD}" destId="{25386543-EADA-4A6D-813D-EE22B34B3671}" srcOrd="0" destOrd="0" presId="urn:microsoft.com/office/officeart/2005/8/layout/pList2"/>
    <dgm:cxn modelId="{0276DDEB-ADFC-45C7-9DB9-1B8D405D4719}" type="presOf" srcId="{3BDACCBC-DA22-442F-91F4-41E6C1669679}" destId="{64483C61-8CD2-41AA-BBE0-FADEED264946}" srcOrd="0" destOrd="0" presId="urn:microsoft.com/office/officeart/2005/8/layout/pList2"/>
    <dgm:cxn modelId="{37C34AAB-1927-4BCB-ADD2-4C00B9BA202D}" type="presParOf" srcId="{0F41DE04-F581-4D42-921F-3250BBC8F82F}" destId="{AE516979-27E7-4218-B952-035397D477D3}" srcOrd="0" destOrd="0" presId="urn:microsoft.com/office/officeart/2005/8/layout/pList2"/>
    <dgm:cxn modelId="{DDCA26EA-C77F-4C0A-A472-5F52C7F7F119}" type="presParOf" srcId="{0F41DE04-F581-4D42-921F-3250BBC8F82F}" destId="{C08EB9B6-2D22-45BC-8200-9E438851B3EE}" srcOrd="1" destOrd="0" presId="urn:microsoft.com/office/officeart/2005/8/layout/pList2"/>
    <dgm:cxn modelId="{0E5C2FE0-EDCE-4929-82D7-AD7D71D4CA92}" type="presParOf" srcId="{C08EB9B6-2D22-45BC-8200-9E438851B3EE}" destId="{543198C1-EA5D-4AB4-9F9E-D55C7AFAAFAB}" srcOrd="0" destOrd="0" presId="urn:microsoft.com/office/officeart/2005/8/layout/pList2"/>
    <dgm:cxn modelId="{478C20E5-54DA-4E14-86DA-F65CD139F056}" type="presParOf" srcId="{543198C1-EA5D-4AB4-9F9E-D55C7AFAAFAB}" destId="{72CBD976-D08B-481E-A52D-4676524869D3}" srcOrd="0" destOrd="0" presId="urn:microsoft.com/office/officeart/2005/8/layout/pList2"/>
    <dgm:cxn modelId="{904E8BCF-C06A-4A1C-9D7B-402AA9C4BD4A}" type="presParOf" srcId="{543198C1-EA5D-4AB4-9F9E-D55C7AFAAFAB}" destId="{160522C8-331A-4CDA-8232-FA3384F269C0}" srcOrd="1" destOrd="0" presId="urn:microsoft.com/office/officeart/2005/8/layout/pList2"/>
    <dgm:cxn modelId="{6021DD8D-B300-4928-81B7-5E9966335847}" type="presParOf" srcId="{543198C1-EA5D-4AB4-9F9E-D55C7AFAAFAB}" destId="{490AC001-FA79-4585-A512-F3B89F8E0D8D}" srcOrd="2" destOrd="0" presId="urn:microsoft.com/office/officeart/2005/8/layout/pList2"/>
    <dgm:cxn modelId="{364D594D-6076-4FCA-866A-B1FDD025487F}" type="presParOf" srcId="{C08EB9B6-2D22-45BC-8200-9E438851B3EE}" destId="{830F5CB5-3AC2-44CA-AEED-4ADB62E2A6D5}" srcOrd="1" destOrd="0" presId="urn:microsoft.com/office/officeart/2005/8/layout/pList2"/>
    <dgm:cxn modelId="{C128BEBD-8C20-4962-BDB4-36EFEA7BADAA}" type="presParOf" srcId="{C08EB9B6-2D22-45BC-8200-9E438851B3EE}" destId="{53256D52-B11D-493C-822E-8BAB7F5C3BA0}" srcOrd="2" destOrd="0" presId="urn:microsoft.com/office/officeart/2005/8/layout/pList2"/>
    <dgm:cxn modelId="{3F214DA6-DAC8-4C44-A074-B4C486AF448B}" type="presParOf" srcId="{53256D52-B11D-493C-822E-8BAB7F5C3BA0}" destId="{C0310A8A-D486-4442-990E-78BF1D164A42}" srcOrd="0" destOrd="0" presId="urn:microsoft.com/office/officeart/2005/8/layout/pList2"/>
    <dgm:cxn modelId="{23A61994-BAA9-4329-8F6D-B2CF7176DF8A}" type="presParOf" srcId="{53256D52-B11D-493C-822E-8BAB7F5C3BA0}" destId="{6566BC23-5A62-44F2-8575-51022FAD5F42}" srcOrd="1" destOrd="0" presId="urn:microsoft.com/office/officeart/2005/8/layout/pList2"/>
    <dgm:cxn modelId="{3436283A-3428-46C6-95D3-4C258DEC1793}" type="presParOf" srcId="{53256D52-B11D-493C-822E-8BAB7F5C3BA0}" destId="{DB5B45F8-06FA-444D-A584-DF9234488D5D}" srcOrd="2" destOrd="0" presId="urn:microsoft.com/office/officeart/2005/8/layout/pList2"/>
    <dgm:cxn modelId="{0B931BC3-AE64-41A9-A7F2-B667B5E8D5E4}" type="presParOf" srcId="{C08EB9B6-2D22-45BC-8200-9E438851B3EE}" destId="{64483C61-8CD2-41AA-BBE0-FADEED264946}" srcOrd="3" destOrd="0" presId="urn:microsoft.com/office/officeart/2005/8/layout/pList2"/>
    <dgm:cxn modelId="{5EFD0FE6-D7AA-4C7B-A6C2-F520551363BC}" type="presParOf" srcId="{C08EB9B6-2D22-45BC-8200-9E438851B3EE}" destId="{811108CD-DADF-4BA8-B6F4-627BBB9BE718}" srcOrd="4" destOrd="0" presId="urn:microsoft.com/office/officeart/2005/8/layout/pList2"/>
    <dgm:cxn modelId="{8BF8FA60-1A20-4ABC-9FD9-6108859C75C8}" type="presParOf" srcId="{811108CD-DADF-4BA8-B6F4-627BBB9BE718}" destId="{19C4953F-711A-4CBE-9053-4C3FD525CE59}" srcOrd="0" destOrd="0" presId="urn:microsoft.com/office/officeart/2005/8/layout/pList2"/>
    <dgm:cxn modelId="{0B5F1902-84D5-4373-8859-4C987F21F23D}" type="presParOf" srcId="{811108CD-DADF-4BA8-B6F4-627BBB9BE718}" destId="{761238A7-9AC7-4611-B501-29AFB7512360}" srcOrd="1" destOrd="0" presId="urn:microsoft.com/office/officeart/2005/8/layout/pList2"/>
    <dgm:cxn modelId="{1DAF0BA2-7B49-4078-85B0-A3017207B79C}" type="presParOf" srcId="{811108CD-DADF-4BA8-B6F4-627BBB9BE718}" destId="{B0331478-9D01-4CBD-B01E-B45C19B2CDD7}" srcOrd="2" destOrd="0" presId="urn:microsoft.com/office/officeart/2005/8/layout/pList2"/>
    <dgm:cxn modelId="{80D94893-D404-4337-9054-6B2CB7F0B9B4}" type="presParOf" srcId="{C08EB9B6-2D22-45BC-8200-9E438851B3EE}" destId="{35C691D0-DBD1-4873-BB75-544E0D085CC9}" srcOrd="5" destOrd="0" presId="urn:microsoft.com/office/officeart/2005/8/layout/pList2"/>
    <dgm:cxn modelId="{9DA957FE-7165-4083-B57C-80390564DA71}" type="presParOf" srcId="{C08EB9B6-2D22-45BC-8200-9E438851B3EE}" destId="{B4CA789D-7527-4F30-9B8D-7BFEBAD7A810}" srcOrd="6" destOrd="0" presId="urn:microsoft.com/office/officeart/2005/8/layout/pList2"/>
    <dgm:cxn modelId="{39A7E5A3-A397-4AE8-B3CC-26BA0FBA5BEC}" type="presParOf" srcId="{B4CA789D-7527-4F30-9B8D-7BFEBAD7A810}" destId="{25386543-EADA-4A6D-813D-EE22B34B3671}" srcOrd="0" destOrd="0" presId="urn:microsoft.com/office/officeart/2005/8/layout/pList2"/>
    <dgm:cxn modelId="{97E5C5ED-845D-492D-B389-F3714600517A}" type="presParOf" srcId="{B4CA789D-7527-4F30-9B8D-7BFEBAD7A810}" destId="{7C050E5A-42D3-47A1-85D7-68C461D44CF3}" srcOrd="1" destOrd="0" presId="urn:microsoft.com/office/officeart/2005/8/layout/pList2"/>
    <dgm:cxn modelId="{04FCACBC-FD88-4B63-AE7A-C8AFB666AEB2}" type="presParOf" srcId="{B4CA789D-7527-4F30-9B8D-7BFEBAD7A810}" destId="{BA4DA0F8-1855-4E82-A5ED-A046AD57494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16979-27E7-4218-B952-035397D477D3}">
      <dsp:nvSpPr>
        <dsp:cNvPr id="0" name=""/>
        <dsp:cNvSpPr/>
      </dsp:nvSpPr>
      <dsp:spPr>
        <a:xfrm>
          <a:off x="0" y="2"/>
          <a:ext cx="10671142" cy="2664880"/>
        </a:xfrm>
        <a:prstGeom prst="roundRect">
          <a:avLst>
            <a:gd name="adj" fmla="val 10000"/>
          </a:avLst>
        </a:prstGeom>
        <a:solidFill>
          <a:srgbClr val="F4F1EF">
            <a:alpha val="89804"/>
          </a:srgbClr>
        </a:solidFill>
        <a:ln w="12700" cap="flat" cmpd="sng" algn="ctr">
          <a:solidFill>
            <a:srgbClr val="3D1C53">
              <a:alpha val="90000"/>
            </a:srgbClr>
          </a:solidFill>
          <a:prstDash val="solid"/>
          <a:miter lim="800000"/>
        </a:ln>
        <a:effectLst/>
      </dsp:spPr>
      <dsp:style>
        <a:lnRef idx="2">
          <a:scrgbClr r="0" g="0" b="0"/>
        </a:lnRef>
        <a:fillRef idx="1">
          <a:scrgbClr r="0" g="0" b="0"/>
        </a:fillRef>
        <a:effectRef idx="0">
          <a:scrgbClr r="0" g="0" b="0"/>
        </a:effectRef>
        <a:fontRef idx="minor"/>
      </dsp:style>
    </dsp:sp>
    <dsp:sp modelId="{490AC001-FA79-4585-A512-F3B89F8E0D8D}">
      <dsp:nvSpPr>
        <dsp:cNvPr id="0" name=""/>
        <dsp:cNvSpPr/>
      </dsp:nvSpPr>
      <dsp:spPr>
        <a:xfrm>
          <a:off x="323072" y="612462"/>
          <a:ext cx="2331394" cy="224914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BD976-D08B-481E-A52D-4676524869D3}">
      <dsp:nvSpPr>
        <dsp:cNvPr id="0" name=""/>
        <dsp:cNvSpPr/>
      </dsp:nvSpPr>
      <dsp:spPr>
        <a:xfrm rot="10800000">
          <a:off x="333634" y="2739827"/>
          <a:ext cx="2331394" cy="1667712"/>
        </a:xfrm>
        <a:prstGeom prst="round2SameRect">
          <a:avLst>
            <a:gd name="adj1" fmla="val 10500"/>
            <a:gd name="adj2" fmla="val 0"/>
          </a:avLst>
        </a:prstGeom>
        <a:solidFill>
          <a:srgbClr val="3D1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nb-NO" sz="2000" kern="1200" dirty="0">
              <a:latin typeface="Suisse Int'l Light" panose="020B0304000000000000" pitchFamily="34" charset="-78"/>
              <a:cs typeface="Suisse Int'l Light" panose="020B0304000000000000" pitchFamily="34" charset="-78"/>
            </a:rPr>
            <a:t>Strong R&amp;D, knowledge and data bases</a:t>
          </a:r>
          <a:endParaRPr lang="en-US" sz="2000" kern="1200" dirty="0">
            <a:latin typeface="Suisse Int'l Light" panose="020B0304000000000000" pitchFamily="34" charset="-78"/>
            <a:cs typeface="Suisse Int'l Light" panose="020B0304000000000000" pitchFamily="34" charset="-78"/>
          </a:endParaRPr>
        </a:p>
      </dsp:txBody>
      <dsp:txXfrm rot="10800000">
        <a:off x="384922" y="2739827"/>
        <a:ext cx="2228818" cy="1616424"/>
      </dsp:txXfrm>
    </dsp:sp>
    <dsp:sp modelId="{DB5B45F8-06FA-444D-A584-DF9234488D5D}">
      <dsp:nvSpPr>
        <dsp:cNvPr id="0" name=""/>
        <dsp:cNvSpPr/>
      </dsp:nvSpPr>
      <dsp:spPr>
        <a:xfrm>
          <a:off x="2887606" y="614914"/>
          <a:ext cx="2331394" cy="224914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310A8A-D486-4442-990E-78BF1D164A42}">
      <dsp:nvSpPr>
        <dsp:cNvPr id="0" name=""/>
        <dsp:cNvSpPr/>
      </dsp:nvSpPr>
      <dsp:spPr>
        <a:xfrm rot="10800000">
          <a:off x="2897118" y="2752771"/>
          <a:ext cx="2331394" cy="1657908"/>
        </a:xfrm>
        <a:prstGeom prst="round2SameRect">
          <a:avLst>
            <a:gd name="adj1" fmla="val 10500"/>
            <a:gd name="adj2" fmla="val 0"/>
          </a:avLst>
        </a:prstGeom>
        <a:solidFill>
          <a:srgbClr val="3D1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nb-NO" sz="2000" kern="1200" dirty="0">
              <a:latin typeface="Suisse Int'l Light" panose="020B0304000000000000" pitchFamily="34" charset="-78"/>
              <a:cs typeface="Suisse Int'l Light" panose="020B0304000000000000" pitchFamily="34" charset="-78"/>
            </a:rPr>
            <a:t>Well established health systems and testbeds</a:t>
          </a:r>
          <a:endParaRPr lang="en-US" sz="2000" kern="1200" dirty="0">
            <a:latin typeface="Suisse Int'l Light" panose="020B0304000000000000" pitchFamily="34" charset="-78"/>
            <a:cs typeface="Suisse Int'l Light" panose="020B0304000000000000" pitchFamily="34" charset="-78"/>
          </a:endParaRPr>
        </a:p>
      </dsp:txBody>
      <dsp:txXfrm rot="10800000">
        <a:off x="2948104" y="2752771"/>
        <a:ext cx="2229422" cy="1606922"/>
      </dsp:txXfrm>
    </dsp:sp>
    <dsp:sp modelId="{B0331478-9D01-4CBD-B01E-B45C19B2CDD7}">
      <dsp:nvSpPr>
        <dsp:cNvPr id="0" name=""/>
        <dsp:cNvSpPr/>
      </dsp:nvSpPr>
      <dsp:spPr>
        <a:xfrm>
          <a:off x="5452140" y="620979"/>
          <a:ext cx="2331394" cy="2249142"/>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C4953F-711A-4CBE-9053-4C3FD525CE59}">
      <dsp:nvSpPr>
        <dsp:cNvPr id="0" name=""/>
        <dsp:cNvSpPr/>
      </dsp:nvSpPr>
      <dsp:spPr>
        <a:xfrm rot="10800000">
          <a:off x="5457432" y="2782763"/>
          <a:ext cx="2331394" cy="1633645"/>
        </a:xfrm>
        <a:prstGeom prst="round2SameRect">
          <a:avLst>
            <a:gd name="adj1" fmla="val 10500"/>
            <a:gd name="adj2" fmla="val 0"/>
          </a:avLst>
        </a:prstGeom>
        <a:solidFill>
          <a:srgbClr val="3D1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nb-NO" sz="2000" kern="1200" dirty="0">
              <a:latin typeface="Suisse Int'l Light" panose="020B0304000000000000" pitchFamily="34" charset="-78"/>
              <a:cs typeface="Suisse Int'l Light" panose="020B0304000000000000" pitchFamily="34" charset="-78"/>
            </a:rPr>
            <a:t>Competence and Technology</a:t>
          </a:r>
          <a:endParaRPr lang="en-US" sz="2000" kern="1200" dirty="0">
            <a:latin typeface="Suisse Int'l Light" panose="020B0304000000000000" pitchFamily="34" charset="-78"/>
            <a:cs typeface="Suisse Int'l Light" panose="020B0304000000000000" pitchFamily="34" charset="-78"/>
          </a:endParaRPr>
        </a:p>
      </dsp:txBody>
      <dsp:txXfrm rot="10800000">
        <a:off x="5507672" y="2782763"/>
        <a:ext cx="2230914" cy="1583405"/>
      </dsp:txXfrm>
    </dsp:sp>
    <dsp:sp modelId="{BA4DA0F8-1855-4E82-A5ED-A046AD574947}">
      <dsp:nvSpPr>
        <dsp:cNvPr id="0" name=""/>
        <dsp:cNvSpPr/>
      </dsp:nvSpPr>
      <dsp:spPr>
        <a:xfrm>
          <a:off x="8016674" y="613209"/>
          <a:ext cx="2331394" cy="2249142"/>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386543-EADA-4A6D-813D-EE22B34B3671}">
      <dsp:nvSpPr>
        <dsp:cNvPr id="0" name=""/>
        <dsp:cNvSpPr/>
      </dsp:nvSpPr>
      <dsp:spPr>
        <a:xfrm rot="10800000">
          <a:off x="8028308" y="2778563"/>
          <a:ext cx="2331394" cy="1664727"/>
        </a:xfrm>
        <a:prstGeom prst="round2SameRect">
          <a:avLst>
            <a:gd name="adj1" fmla="val 10500"/>
            <a:gd name="adj2" fmla="val 0"/>
          </a:avLst>
        </a:prstGeom>
        <a:solidFill>
          <a:srgbClr val="3D1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nb-NO" sz="2000" kern="1200" dirty="0">
              <a:latin typeface="Suisse Int'l Light" panose="020B0304000000000000" pitchFamily="34" charset="-78"/>
              <a:cs typeface="Suisse Int'l Light" panose="020B0304000000000000" pitchFamily="34" charset="-78"/>
            </a:rPr>
            <a:t>Early adaptors, stable economy and trustful relations</a:t>
          </a:r>
          <a:endParaRPr lang="en-US" sz="2000" kern="1200" dirty="0">
            <a:latin typeface="Suisse Int'l Light" panose="020B0304000000000000" pitchFamily="34" charset="-78"/>
            <a:cs typeface="Suisse Int'l Light" panose="020B0304000000000000" pitchFamily="34" charset="-78"/>
          </a:endParaRPr>
        </a:p>
      </dsp:txBody>
      <dsp:txXfrm rot="10800000">
        <a:off x="8079504" y="2778563"/>
        <a:ext cx="2229002" cy="161353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EACA45-39DF-FF43-BFC4-F41491E010B3}" type="slidenum">
              <a:rPr lang="en-GB" smtClean="0"/>
              <a:t>‹#›</a:t>
            </a:fld>
            <a:endParaRPr lang="en-GB"/>
          </a:p>
        </p:txBody>
      </p:sp>
    </p:spTree>
    <p:extLst>
      <p:ext uri="{BB962C8B-B14F-4D97-AF65-F5344CB8AC3E}">
        <p14:creationId xmlns:p14="http://schemas.microsoft.com/office/powerpoint/2010/main" val="1948717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EEB25-314A-FB4B-80B6-2B7A024C4D24}" type="datetimeFigureOut">
              <a:rPr lang="en-GB" smtClean="0"/>
              <a:t>01/03/2018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F1677-966D-934A-A9E0-3B4D7453573C}" type="slidenum">
              <a:rPr lang="en-GB" smtClean="0"/>
              <a:t>‹#›</a:t>
            </a:fld>
            <a:endParaRPr lang="en-GB"/>
          </a:p>
        </p:txBody>
      </p:sp>
    </p:spTree>
    <p:extLst>
      <p:ext uri="{BB962C8B-B14F-4D97-AF65-F5344CB8AC3E}">
        <p14:creationId xmlns:p14="http://schemas.microsoft.com/office/powerpoint/2010/main" val="143378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1C5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330" y="5259029"/>
            <a:ext cx="8497887" cy="664797"/>
          </a:xfrm>
        </p:spPr>
        <p:txBody>
          <a:bodyPr wrap="square" lIns="0" tIns="0" rIns="0" bIns="0" anchor="t" anchorCtr="0">
            <a:spAutoFit/>
          </a:bodyPr>
          <a:lstStyle>
            <a:lvl1pPr algn="l">
              <a:defRPr sz="4800">
                <a:solidFill>
                  <a:srgbClr val="F5F1EF"/>
                </a:solidFill>
              </a:defRPr>
            </a:lvl1pPr>
          </a:lstStyle>
          <a:p>
            <a:r>
              <a:rPr lang="en-US"/>
              <a:t>Click to edit Master 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0409" y="222077"/>
            <a:ext cx="5133356" cy="2465464"/>
          </a:xfrm>
          <a:prstGeom prst="rect">
            <a:avLst/>
          </a:prstGeom>
        </p:spPr>
      </p:pic>
      <p:sp>
        <p:nvSpPr>
          <p:cNvPr id="13" name="Date Placeholder 3"/>
          <p:cNvSpPr>
            <a:spLocks noGrp="1"/>
          </p:cNvSpPr>
          <p:nvPr>
            <p:ph type="dt" sz="half" idx="2"/>
          </p:nvPr>
        </p:nvSpPr>
        <p:spPr>
          <a:xfrm>
            <a:off x="762330" y="4663914"/>
            <a:ext cx="2743200" cy="307777"/>
          </a:xfrm>
          <a:prstGeom prst="rect">
            <a:avLst/>
          </a:prstGeom>
        </p:spPr>
        <p:txBody>
          <a:bodyPr vert="horz" lIns="0" tIns="0" rIns="0" bIns="0" rtlCol="0" anchor="b">
            <a:spAutoFit/>
          </a:bodyPr>
          <a:lstStyle>
            <a:lvl1pPr algn="l">
              <a:defRPr sz="2000">
                <a:solidFill>
                  <a:schemeClr val="bg1">
                    <a:alpha val="70000"/>
                  </a:schemeClr>
                </a:solidFill>
                <a:latin typeface="Arial" charset="0"/>
                <a:ea typeface="Arial" charset="0"/>
                <a:cs typeface="Arial" charset="0"/>
              </a:defRPr>
            </a:lvl1pPr>
          </a:lstStyle>
          <a:p>
            <a:fld id="{DB38F7E7-5418-374C-946E-C72BAF3B8701}" type="datetime1">
              <a:rPr lang="nb-NO" smtClean="0"/>
              <a:t>01.03.2018</a:t>
            </a:fld>
            <a:r>
              <a:rPr lang="nb-NO" dirty="0"/>
              <a:t>—</a:t>
            </a:r>
            <a:endParaRPr lang="en-GB"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ct with picture">
    <p:bg>
      <p:bgPr>
        <a:solidFill>
          <a:srgbClr val="411C55"/>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597941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347314" y="1575852"/>
            <a:ext cx="5260724" cy="3987550"/>
          </a:xfrm>
        </p:spPr>
        <p:txBody>
          <a:bodyPr wrap="square" lIns="0" tIns="0" rIns="0" bIns="0">
            <a:noAutofit/>
          </a:bodyPr>
          <a:lstStyle>
            <a:lvl1pPr marL="0" indent="0" algn="l">
              <a:lnSpc>
                <a:spcPts val="4000"/>
              </a:lnSpc>
              <a:buNone/>
              <a:defRPr sz="3000">
                <a:solidFill>
                  <a:srgbClr val="F5F1EF"/>
                </a:solidFill>
                <a:latin typeface="Arial" charset="0"/>
                <a:ea typeface="Arial" charset="0"/>
                <a:cs typeface="Arial" charset="0"/>
              </a:defRPr>
            </a:lvl1pPr>
          </a:lstStyle>
          <a:p>
            <a:pPr lvl="0"/>
            <a:r>
              <a:rPr lang="en-US"/>
              <a:t>Click to edit Master text styles</a:t>
            </a:r>
          </a:p>
        </p:txBody>
      </p:sp>
      <p:sp>
        <p:nvSpPr>
          <p:cNvPr id="7" name="TextBox 6"/>
          <p:cNvSpPr txBox="1"/>
          <p:nvPr userDrawn="1"/>
        </p:nvSpPr>
        <p:spPr>
          <a:xfrm>
            <a:off x="6291559" y="331719"/>
            <a:ext cx="1160391" cy="914400"/>
          </a:xfrm>
          <a:prstGeom prst="rect">
            <a:avLst/>
          </a:prstGeom>
          <a:noFill/>
        </p:spPr>
        <p:txBody>
          <a:bodyPr wrap="square" lIns="0" tIns="0" rIns="0" bIns="0" rtlCol="0" anchor="t" anchorCtr="0">
            <a:noAutofit/>
          </a:bodyPr>
          <a:lstStyle/>
          <a:p>
            <a:r>
              <a:rPr lang="en-GB" sz="8000" dirty="0">
                <a:solidFill>
                  <a:srgbClr val="F5F1EF">
                    <a:alpha val="30000"/>
                  </a:srgbClr>
                </a:solidFill>
                <a:latin typeface="Times New Roman" charset="0"/>
                <a:ea typeface="Times New Roman" charset="0"/>
                <a:cs typeface="Times New Roman" charset="0"/>
              </a:rP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411C55"/>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986" y="2205776"/>
            <a:ext cx="4886086" cy="5598278"/>
          </a:xfrm>
          <a:prstGeom prst="rect">
            <a:avLst/>
          </a:prstGeom>
        </p:spPr>
      </p:pic>
      <p:sp>
        <p:nvSpPr>
          <p:cNvPr id="11" name="TextBox 10"/>
          <p:cNvSpPr txBox="1"/>
          <p:nvPr userDrawn="1"/>
        </p:nvSpPr>
        <p:spPr>
          <a:xfrm>
            <a:off x="6340415" y="5312869"/>
            <a:ext cx="5248403" cy="923330"/>
          </a:xfrm>
          <a:prstGeom prst="rect">
            <a:avLst/>
          </a:prstGeom>
          <a:noFill/>
        </p:spPr>
        <p:txBody>
          <a:bodyPr wrap="square" lIns="0" tIns="0" rIns="0" bIns="0" rtlCol="0" anchor="b" anchorCtr="0">
            <a:spAutoFit/>
          </a:bodyPr>
          <a:lstStyle/>
          <a:p>
            <a:pPr algn="r"/>
            <a:r>
              <a:rPr lang="en-US" sz="2000" kern="1200" dirty="0">
                <a:solidFill>
                  <a:srgbClr val="F5F1EF"/>
                </a:solidFill>
                <a:effectLst/>
                <a:latin typeface="Arial" charset="0"/>
                <a:ea typeface="Arial" charset="0"/>
                <a:cs typeface="Arial" charset="0"/>
              </a:rPr>
              <a:t>norwayhealthtech.com</a:t>
            </a:r>
          </a:p>
          <a:p>
            <a:pPr algn="r"/>
            <a:endParaRPr lang="en-US" sz="2000" kern="1200" dirty="0">
              <a:solidFill>
                <a:srgbClr val="F5F1EF"/>
              </a:solidFill>
              <a:effectLst/>
              <a:latin typeface="Arial" charset="0"/>
              <a:ea typeface="Arial" charset="0"/>
              <a:cs typeface="Arial" charset="0"/>
            </a:endParaRPr>
          </a:p>
          <a:p>
            <a:pPr algn="r"/>
            <a:r>
              <a:rPr lang="en-US" sz="2000" kern="1200" dirty="0">
                <a:solidFill>
                  <a:srgbClr val="F5F1EF"/>
                </a:solidFill>
                <a:effectLst/>
                <a:latin typeface="Arial" charset="0"/>
                <a:ea typeface="Arial" charset="0"/>
                <a:cs typeface="Arial" charset="0"/>
              </a:rPr>
              <a:t>mail@norwayhealthtech.com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Last">
    <p:bg>
      <p:bgPr>
        <a:solidFill>
          <a:srgbClr val="002B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1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5">
    <p:bg>
      <p:bgPr>
        <a:solidFill>
          <a:srgbClr val="002B4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2056" y="388621"/>
            <a:ext cx="5542715" cy="1223009"/>
          </a:xfrm>
          <a:noFill/>
        </p:spPr>
        <p:txBody>
          <a:bodyPr anchor="b">
            <a:normAutofit/>
          </a:bodyPr>
          <a:lstStyle>
            <a:lvl1pPr algn="l">
              <a:defRPr sz="3067">
                <a:solidFill>
                  <a:schemeClr val="bg1"/>
                </a:solidFill>
              </a:defRPr>
            </a:lvl1pPr>
          </a:lstStyle>
          <a:p>
            <a:r>
              <a:rPr lang="nb-NO"/>
              <a:t>Klikk for å redigere tittelstil</a:t>
            </a:r>
            <a:endParaRPr lang="nb-NO" dirty="0"/>
          </a:p>
        </p:txBody>
      </p:sp>
      <p:sp>
        <p:nvSpPr>
          <p:cNvPr id="3" name="Subtitle 2"/>
          <p:cNvSpPr>
            <a:spLocks noGrp="1"/>
          </p:cNvSpPr>
          <p:nvPr>
            <p:ph type="subTitle" idx="1"/>
          </p:nvPr>
        </p:nvSpPr>
        <p:spPr>
          <a:xfrm>
            <a:off x="702056" y="2086962"/>
            <a:ext cx="5542715" cy="1655761"/>
          </a:xfrm>
        </p:spPr>
        <p:txBody>
          <a:bodyPr>
            <a:normAutofit/>
          </a:bodyPr>
          <a:lstStyle>
            <a:lvl1pPr marL="0" indent="0" algn="l">
              <a:buNone/>
              <a:defRPr sz="1467">
                <a:solidFill>
                  <a:srgbClr val="A2AAAD"/>
                </a:solidFill>
              </a:defRPr>
            </a:lvl1pPr>
            <a:lvl2pPr marL="457143" indent="0" algn="ctr">
              <a:buNone/>
              <a:defRPr sz="2000"/>
            </a:lvl2pPr>
            <a:lvl3pPr marL="914286" indent="0" algn="ctr">
              <a:buNone/>
              <a:defRPr sz="1867"/>
            </a:lvl3pPr>
            <a:lvl4pPr marL="1371428" indent="0" algn="ctr">
              <a:buNone/>
              <a:defRPr sz="1600"/>
            </a:lvl4pPr>
            <a:lvl5pPr marL="1828572"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nb-NO"/>
              <a:t>Klikk for å redigere undertittelstil i malen</a:t>
            </a:r>
            <a:endParaRPr lang="nb-NO"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885160"/>
            <a:ext cx="2194551" cy="972841"/>
          </a:xfrm>
          <a:prstGeom prst="rect">
            <a:avLst/>
          </a:prstGeom>
        </p:spPr>
      </p:pic>
      <p:pic>
        <p:nvPicPr>
          <p:cNvPr id="6" name="Picture 5" descr="A picture containing thing&#10;&#10;Description generated with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00880" y="1"/>
            <a:ext cx="5991121" cy="6857433"/>
          </a:xfrm>
          <a:prstGeom prst="rect">
            <a:avLst/>
          </a:prstGeom>
        </p:spPr>
      </p:pic>
    </p:spTree>
    <p:extLst>
      <p:ext uri="{BB962C8B-B14F-4D97-AF65-F5344CB8AC3E}">
        <p14:creationId xmlns:p14="http://schemas.microsoft.com/office/powerpoint/2010/main" val="30828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picture">
    <p:bg>
      <p:bgPr>
        <a:solidFill>
          <a:srgbClr val="002B4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2056" y="388621"/>
            <a:ext cx="5059115" cy="1223009"/>
          </a:xfrm>
          <a:noFill/>
        </p:spPr>
        <p:txBody>
          <a:bodyPr anchor="b">
            <a:normAutofit/>
          </a:bodyPr>
          <a:lstStyle>
            <a:lvl1pPr algn="l">
              <a:defRPr sz="3067">
                <a:solidFill>
                  <a:schemeClr val="bg1"/>
                </a:solidFill>
              </a:defRPr>
            </a:lvl1pPr>
          </a:lstStyle>
          <a:p>
            <a:r>
              <a:rPr lang="nb-NO"/>
              <a:t>Klikk for å redigere tittelstil</a:t>
            </a:r>
            <a:endParaRPr lang="nb-NO"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885160"/>
            <a:ext cx="2194551" cy="972841"/>
          </a:xfrm>
          <a:prstGeom prst="rect">
            <a:avLst/>
          </a:prstGeom>
        </p:spPr>
      </p:pic>
      <p:sp>
        <p:nvSpPr>
          <p:cNvPr id="5" name="Picture Placeholder 4"/>
          <p:cNvSpPr>
            <a:spLocks noGrp="1"/>
          </p:cNvSpPr>
          <p:nvPr>
            <p:ph type="pic" sz="quarter" idx="10"/>
          </p:nvPr>
        </p:nvSpPr>
        <p:spPr>
          <a:xfrm>
            <a:off x="6093845" y="0"/>
            <a:ext cx="6098156" cy="6858000"/>
          </a:xfrm>
          <a:solidFill>
            <a:schemeClr val="bg1">
              <a:lumMod val="65000"/>
            </a:schemeClr>
          </a:solidFill>
        </p:spPr>
        <p:txBody>
          <a:bodyPr/>
          <a:lstStyle/>
          <a:p>
            <a:r>
              <a:rPr lang="nb-NO"/>
              <a:t>Klikk ikonet for å legge til et bilde</a:t>
            </a:r>
          </a:p>
        </p:txBody>
      </p:sp>
    </p:spTree>
    <p:extLst>
      <p:ext uri="{BB962C8B-B14F-4D97-AF65-F5344CB8AC3E}">
        <p14:creationId xmlns:p14="http://schemas.microsoft.com/office/powerpoint/2010/main" val="75150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tellysbilde">
    <p:bg>
      <p:bgRef idx="1001">
        <a:schemeClr val="bg1"/>
      </p:bgRef>
    </p:bg>
    <p:spTree>
      <p:nvGrpSpPr>
        <p:cNvPr id="1" name=""/>
        <p:cNvGrpSpPr/>
        <p:nvPr/>
      </p:nvGrpSpPr>
      <p:grpSpPr>
        <a:xfrm>
          <a:off x="0" y="0"/>
          <a:ext cx="0" cy="0"/>
          <a:chOff x="0" y="0"/>
          <a:chExt cx="0" cy="0"/>
        </a:xfrm>
      </p:grpSpPr>
      <p:pic>
        <p:nvPicPr>
          <p:cNvPr id="14" name="Picture 13" descr="A picture containing thing&#10;&#10;Description generated with high confidenc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6506" y="1386730"/>
            <a:ext cx="3675529" cy="4238057"/>
          </a:xfrm>
          <a:prstGeom prst="rect">
            <a:avLst/>
          </a:prstGeom>
        </p:spPr>
      </p:pic>
    </p:spTree>
    <p:extLst>
      <p:ext uri="{BB962C8B-B14F-4D97-AF65-F5344CB8AC3E}">
        <p14:creationId xmlns:p14="http://schemas.microsoft.com/office/powerpoint/2010/main" val="14788553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1C5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330" y="5259029"/>
            <a:ext cx="8497887" cy="664797"/>
          </a:xfrm>
        </p:spPr>
        <p:txBody>
          <a:bodyPr wrap="square" lIns="0" tIns="0" rIns="0" bIns="0" anchor="t" anchorCtr="0">
            <a:spAutoFit/>
          </a:bodyPr>
          <a:lstStyle>
            <a:lvl1pPr algn="l">
              <a:defRPr sz="4800">
                <a:solidFill>
                  <a:srgbClr val="F5F1EF"/>
                </a:solidFill>
              </a:defRPr>
            </a:lvl1pPr>
          </a:lstStyle>
          <a:p>
            <a:r>
              <a:rPr lang="en-US"/>
              <a:t>Click to edit Master title style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90409" y="222077"/>
            <a:ext cx="5133356" cy="2465464"/>
          </a:xfrm>
          <a:prstGeom prst="rect">
            <a:avLst/>
          </a:prstGeom>
        </p:spPr>
      </p:pic>
      <p:sp>
        <p:nvSpPr>
          <p:cNvPr id="13" name="Date Placeholder 3"/>
          <p:cNvSpPr>
            <a:spLocks noGrp="1"/>
          </p:cNvSpPr>
          <p:nvPr>
            <p:ph type="dt" sz="half" idx="2"/>
          </p:nvPr>
        </p:nvSpPr>
        <p:spPr>
          <a:xfrm>
            <a:off x="762330" y="4663914"/>
            <a:ext cx="2743200" cy="307777"/>
          </a:xfrm>
          <a:prstGeom prst="rect">
            <a:avLst/>
          </a:prstGeom>
        </p:spPr>
        <p:txBody>
          <a:bodyPr vert="horz" lIns="0" tIns="0" rIns="0" bIns="0" rtlCol="0" anchor="b">
            <a:spAutoFit/>
          </a:bodyPr>
          <a:lstStyle>
            <a:lvl1pPr algn="l">
              <a:defRPr sz="2000">
                <a:solidFill>
                  <a:schemeClr val="bg1">
                    <a:alpha val="70000"/>
                  </a:schemeClr>
                </a:solidFill>
                <a:latin typeface="Arial" charset="0"/>
                <a:ea typeface="Arial" charset="0"/>
                <a:cs typeface="Arial" charset="0"/>
              </a:defRPr>
            </a:lvl1pPr>
          </a:lstStyle>
          <a:p>
            <a:fld id="{DB38F7E7-5418-374C-946E-C72BAF3B8701}" type="datetime1">
              <a:rPr lang="nb-NO" smtClean="0"/>
              <a:t>01.03.2018</a:t>
            </a:fld>
            <a:r>
              <a:rPr lang="nb-NO" dirty="0"/>
              <a:t>—</a:t>
            </a:r>
            <a:endParaRPr lang="en-GB" dirty="0"/>
          </a:p>
        </p:txBody>
      </p:sp>
    </p:spTree>
    <p:extLst>
      <p:ext uri="{BB962C8B-B14F-4D97-AF65-F5344CB8AC3E}">
        <p14:creationId xmlns:p14="http://schemas.microsoft.com/office/powerpoint/2010/main" val="339869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813" y="2133600"/>
            <a:ext cx="8505444" cy="609398"/>
          </a:xfrm>
        </p:spPr>
        <p:txBody>
          <a:bodyPr lIns="0" tIns="0" rIns="0" bIns="0" anchor="t" anchorCtr="0">
            <a:spAutoFit/>
          </a:bodyPr>
          <a:lstStyle>
            <a:lvl1pPr>
              <a:defRPr>
                <a:solidFill>
                  <a:srgbClr val="F5F1EF"/>
                </a:solidFill>
              </a:defRPr>
            </a:lvl1pPr>
          </a:lstStyle>
          <a:p>
            <a:r>
              <a:rPr lang="en-US"/>
              <a:t>Click to edit Master title style</a:t>
            </a:r>
            <a:endParaRPr lang="en-GB" dirty="0"/>
          </a:p>
        </p:txBody>
      </p:sp>
      <p:sp>
        <p:nvSpPr>
          <p:cNvPr id="9" name="TextBox 8"/>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Tree>
    <p:extLst>
      <p:ext uri="{BB962C8B-B14F-4D97-AF65-F5344CB8AC3E}">
        <p14:creationId xmlns:p14="http://schemas.microsoft.com/office/powerpoint/2010/main" val="264552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apter 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813" y="2133600"/>
            <a:ext cx="8505444" cy="609398"/>
          </a:xfrm>
        </p:spPr>
        <p:txBody>
          <a:bodyPr wrap="square" lIns="0" tIns="0" rIns="0" bIns="0" anchor="t" anchorCtr="0">
            <a:spAutoFit/>
          </a:bodyPr>
          <a:lstStyle>
            <a:lvl1pPr>
              <a:defRPr>
                <a:solidFill>
                  <a:srgbClr val="F5F1EF"/>
                </a:solidFill>
              </a:defRPr>
            </a:lvl1pPr>
          </a:lstStyle>
          <a:p>
            <a:r>
              <a:rPr lang="en-US"/>
              <a:t>Click to edit Master title style</a:t>
            </a:r>
            <a:endParaRPr lang="en-GB" dirty="0"/>
          </a:p>
        </p:txBody>
      </p:sp>
      <p:sp>
        <p:nvSpPr>
          <p:cNvPr id="9" name="TextBox 8"/>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Tree>
    <p:extLst>
      <p:ext uri="{BB962C8B-B14F-4D97-AF65-F5344CB8AC3E}">
        <p14:creationId xmlns:p14="http://schemas.microsoft.com/office/powerpoint/2010/main" val="17646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rgbClr val="F5F1E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6212590" y="0"/>
            <a:ext cx="597941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8129" y="5942268"/>
            <a:ext cx="520083" cy="595890"/>
          </a:xfrm>
          <a:prstGeom prst="rect">
            <a:avLst/>
          </a:prstGeom>
        </p:spPr>
      </p:pic>
      <p:sp>
        <p:nvSpPr>
          <p:cNvPr id="17" name="Text Placeholder 16"/>
          <p:cNvSpPr>
            <a:spLocks noGrp="1"/>
          </p:cNvSpPr>
          <p:nvPr>
            <p:ph type="body" sz="quarter" idx="11"/>
          </p:nvPr>
        </p:nvSpPr>
        <p:spPr>
          <a:xfrm>
            <a:off x="668438" y="780164"/>
            <a:ext cx="5260724" cy="557748"/>
          </a:xfrm>
        </p:spPr>
        <p:txBody>
          <a:bodyPr wrap="square" lIns="0" tIns="0" rIns="0" bIns="0">
            <a:normAutofit/>
          </a:bodyPr>
          <a:lstStyle>
            <a:lvl1pPr marL="0" indent="0">
              <a:buNone/>
              <a:defRPr sz="3600">
                <a:solidFill>
                  <a:srgbClr val="575756"/>
                </a:solidFill>
              </a:defRPr>
            </a:lvl1pPr>
          </a:lstStyle>
          <a:p>
            <a:pPr lvl="0"/>
            <a:r>
              <a:rPr lang="en-US"/>
              <a:t>Click to edit Master text styles</a:t>
            </a:r>
          </a:p>
        </p:txBody>
      </p:sp>
      <p:sp>
        <p:nvSpPr>
          <p:cNvPr id="19" name="Content Placeholder 2"/>
          <p:cNvSpPr>
            <a:spLocks noGrp="1"/>
          </p:cNvSpPr>
          <p:nvPr>
            <p:ph idx="13"/>
          </p:nvPr>
        </p:nvSpPr>
        <p:spPr>
          <a:xfrm>
            <a:off x="668438"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Tree>
    <p:extLst>
      <p:ext uri="{BB962C8B-B14F-4D97-AF65-F5344CB8AC3E}">
        <p14:creationId xmlns:p14="http://schemas.microsoft.com/office/powerpoint/2010/main" val="211773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813" y="2133600"/>
            <a:ext cx="8505444" cy="609398"/>
          </a:xfrm>
        </p:spPr>
        <p:txBody>
          <a:bodyPr lIns="0" tIns="0" rIns="0" bIns="0" anchor="t" anchorCtr="0">
            <a:spAutoFit/>
          </a:bodyPr>
          <a:lstStyle>
            <a:lvl1pPr>
              <a:defRPr>
                <a:solidFill>
                  <a:srgbClr val="F5F1EF"/>
                </a:solidFill>
              </a:defRPr>
            </a:lvl1pPr>
          </a:lstStyle>
          <a:p>
            <a:r>
              <a:rPr lang="en-US"/>
              <a:t>Click to edit Master title style</a:t>
            </a:r>
            <a:endParaRPr lang="en-GB" dirty="0"/>
          </a:p>
        </p:txBody>
      </p:sp>
      <p:sp>
        <p:nvSpPr>
          <p:cNvPr id="9" name="TextBox 8"/>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rgbClr val="F5F1E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8129" y="5942268"/>
            <a:ext cx="520083" cy="595890"/>
          </a:xfrm>
          <a:prstGeom prst="rect">
            <a:avLst/>
          </a:prstGeom>
        </p:spPr>
      </p:pic>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68438" y="780164"/>
            <a:ext cx="10804876" cy="557748"/>
          </a:xfrm>
        </p:spPr>
        <p:txBody>
          <a:bodyPr wrap="square" lIns="0" tIns="0" rIns="0" bIns="0">
            <a:noAutofit/>
          </a:bodyPr>
          <a:lstStyle>
            <a:lvl1pPr marL="0" indent="0">
              <a:buNone/>
              <a:defRPr sz="3600">
                <a:solidFill>
                  <a:srgbClr val="575756"/>
                </a:solidFill>
              </a:defRPr>
            </a:lvl1pPr>
          </a:lstStyle>
          <a:p>
            <a:pPr lvl="0"/>
            <a:r>
              <a:rPr lang="en-US"/>
              <a:t>Click to edit Master text styles</a:t>
            </a:r>
          </a:p>
        </p:txBody>
      </p:sp>
      <p:sp>
        <p:nvSpPr>
          <p:cNvPr id="19" name="Content Placeholder 2"/>
          <p:cNvSpPr>
            <a:spLocks noGrp="1"/>
          </p:cNvSpPr>
          <p:nvPr>
            <p:ph idx="13"/>
          </p:nvPr>
        </p:nvSpPr>
        <p:spPr>
          <a:xfrm>
            <a:off x="668438"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4"/>
          </p:nvPr>
        </p:nvSpPr>
        <p:spPr>
          <a:xfrm>
            <a:off x="6212590"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38772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with picture">
    <p:bg>
      <p:bgPr>
        <a:solidFill>
          <a:srgbClr val="F5F1E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8129" y="5942268"/>
            <a:ext cx="520083" cy="595890"/>
          </a:xfrm>
          <a:prstGeom prst="rect">
            <a:avLst/>
          </a:prstGeom>
        </p:spPr>
      </p:pic>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68438" y="780164"/>
            <a:ext cx="10804876" cy="557748"/>
          </a:xfrm>
        </p:spPr>
        <p:txBody>
          <a:bodyPr wrap="square" lIns="0" tIns="0" rIns="0" bIns="0">
            <a:noAutofit/>
          </a:bodyPr>
          <a:lstStyle>
            <a:lvl1pPr marL="0" indent="0">
              <a:buNone/>
              <a:defRPr sz="3600">
                <a:solidFill>
                  <a:srgbClr val="575756"/>
                </a:solidFill>
              </a:defRPr>
            </a:lvl1pPr>
          </a:lstStyle>
          <a:p>
            <a:pPr lvl="0"/>
            <a:r>
              <a:rPr lang="en-US"/>
              <a:t>Click to edit Master text styles</a:t>
            </a:r>
          </a:p>
        </p:txBody>
      </p:sp>
      <p:sp>
        <p:nvSpPr>
          <p:cNvPr id="4" name="Picture Placeholder 3"/>
          <p:cNvSpPr>
            <a:spLocks noGrp="1"/>
          </p:cNvSpPr>
          <p:nvPr>
            <p:ph type="pic" sz="quarter" idx="13"/>
          </p:nvPr>
        </p:nvSpPr>
        <p:spPr>
          <a:xfrm>
            <a:off x="668438" y="1787525"/>
            <a:ext cx="5260975" cy="3895725"/>
          </a:xfrm>
        </p:spPr>
        <p:txBody>
          <a:bodyPr anchor="ctr" anchorCtr="0">
            <a:normAutofit/>
          </a:bodyPr>
          <a:lstStyle>
            <a:lvl1pPr marL="0" indent="0" algn="ctr">
              <a:buNone/>
              <a:defRPr sz="1600">
                <a:solidFill>
                  <a:srgbClr val="575756"/>
                </a:solidFill>
                <a:latin typeface="Arial" charset="0"/>
                <a:ea typeface="Arial" charset="0"/>
                <a:cs typeface="Arial" charset="0"/>
              </a:defRPr>
            </a:lvl1pPr>
          </a:lstStyle>
          <a:p>
            <a:r>
              <a:rPr lang="en-US"/>
              <a:t>Drag picture to placeholder or click icon to add</a:t>
            </a:r>
            <a:endParaRPr lang="en-GB" dirty="0"/>
          </a:p>
        </p:txBody>
      </p:sp>
      <p:sp>
        <p:nvSpPr>
          <p:cNvPr id="9" name="Content Placeholder 2"/>
          <p:cNvSpPr>
            <a:spLocks noGrp="1"/>
          </p:cNvSpPr>
          <p:nvPr>
            <p:ph idx="14"/>
          </p:nvPr>
        </p:nvSpPr>
        <p:spPr>
          <a:xfrm>
            <a:off x="6212590"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40567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ide text">
    <p:bg>
      <p:bgPr>
        <a:solidFill>
          <a:srgbClr val="F5F1E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8129" y="5942268"/>
            <a:ext cx="520083" cy="595890"/>
          </a:xfrm>
          <a:prstGeom prst="rect">
            <a:avLst/>
          </a:prstGeom>
        </p:spPr>
      </p:pic>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68438" y="780164"/>
            <a:ext cx="8488262" cy="557748"/>
          </a:xfrm>
        </p:spPr>
        <p:txBody>
          <a:bodyPr wrap="square" lIns="0" tIns="0" rIns="0" bIns="0">
            <a:noAutofit/>
          </a:bodyPr>
          <a:lstStyle>
            <a:lvl1pPr marL="0" indent="0">
              <a:buNone/>
              <a:defRPr sz="3600">
                <a:solidFill>
                  <a:srgbClr val="575756"/>
                </a:solidFill>
              </a:defRPr>
            </a:lvl1pPr>
          </a:lstStyle>
          <a:p>
            <a:pPr lvl="0"/>
            <a:r>
              <a:rPr lang="en-US"/>
              <a:t>Click to edit Master text styles</a:t>
            </a:r>
          </a:p>
        </p:txBody>
      </p:sp>
      <p:sp>
        <p:nvSpPr>
          <p:cNvPr id="8" name="Content Placeholder 2"/>
          <p:cNvSpPr>
            <a:spLocks noGrp="1"/>
          </p:cNvSpPr>
          <p:nvPr>
            <p:ph idx="14"/>
          </p:nvPr>
        </p:nvSpPr>
        <p:spPr>
          <a:xfrm>
            <a:off x="658812" y="1787839"/>
            <a:ext cx="8505445"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4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screen picture">
    <p:bg>
      <p:bgPr>
        <a:solidFill>
          <a:srgbClr val="F5F1E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1219200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spTree>
    <p:extLst>
      <p:ext uri="{BB962C8B-B14F-4D97-AF65-F5344CB8AC3E}">
        <p14:creationId xmlns:p14="http://schemas.microsoft.com/office/powerpoint/2010/main" val="2807740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picture">
    <p:bg>
      <p:bgPr>
        <a:solidFill>
          <a:srgbClr val="A5136E"/>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597941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347314" y="1575852"/>
            <a:ext cx="5260724" cy="3987550"/>
          </a:xfrm>
        </p:spPr>
        <p:txBody>
          <a:bodyPr wrap="square" lIns="0" tIns="0" rIns="0" bIns="0">
            <a:noAutofit/>
          </a:bodyPr>
          <a:lstStyle>
            <a:lvl1pPr marL="0" indent="0">
              <a:lnSpc>
                <a:spcPts val="4000"/>
              </a:lnSpc>
              <a:buNone/>
              <a:defRPr sz="3000" i="1">
                <a:solidFill>
                  <a:srgbClr val="F5F1EF"/>
                </a:solidFill>
              </a:defRPr>
            </a:lvl1pPr>
          </a:lstStyle>
          <a:p>
            <a:pPr lvl="0"/>
            <a:r>
              <a:rPr lang="en-US"/>
              <a:t>Click to edit Master text styles</a:t>
            </a:r>
          </a:p>
        </p:txBody>
      </p:sp>
      <p:sp>
        <p:nvSpPr>
          <p:cNvPr id="2" name="TextBox 1"/>
          <p:cNvSpPr txBox="1"/>
          <p:nvPr userDrawn="1"/>
        </p:nvSpPr>
        <p:spPr>
          <a:xfrm>
            <a:off x="6347314" y="510139"/>
            <a:ext cx="1160391" cy="914400"/>
          </a:xfrm>
          <a:prstGeom prst="rect">
            <a:avLst/>
          </a:prstGeom>
          <a:noFill/>
        </p:spPr>
        <p:txBody>
          <a:bodyPr wrap="square" lIns="0" tIns="0" rIns="0" bIns="0" rtlCol="0" anchor="t" anchorCtr="0">
            <a:noAutofit/>
          </a:bodyPr>
          <a:lstStyle/>
          <a:p>
            <a:r>
              <a:rPr lang="en-GB" sz="10000" dirty="0">
                <a:solidFill>
                  <a:srgbClr val="F5F1EF">
                    <a:alpha val="30000"/>
                  </a:srgbClr>
                </a:solidFill>
                <a:latin typeface="Times New Roman" charset="0"/>
                <a:ea typeface="Times New Roman" charset="0"/>
                <a:cs typeface="Times New Roman" charset="0"/>
              </a:rPr>
              <a:t>”</a:t>
            </a:r>
          </a:p>
        </p:txBody>
      </p:sp>
      <p:sp>
        <p:nvSpPr>
          <p:cNvPr id="4" name="Text Placeholder 3"/>
          <p:cNvSpPr>
            <a:spLocks noGrp="1"/>
          </p:cNvSpPr>
          <p:nvPr>
            <p:ph type="body" sz="quarter" idx="12" hasCustomPrompt="1"/>
          </p:nvPr>
        </p:nvSpPr>
        <p:spPr>
          <a:xfrm>
            <a:off x="6346825" y="5707063"/>
            <a:ext cx="4443413" cy="530225"/>
          </a:xfrm>
        </p:spPr>
        <p:txBody>
          <a:bodyPr lIns="0" tIns="0" rIns="0" bIns="0" anchor="b" anchorCtr="0">
            <a:noAutofit/>
          </a:bodyPr>
          <a:lstStyle>
            <a:lvl1pPr marL="0" indent="0" algn="l">
              <a:buNone/>
              <a:defRPr sz="1600">
                <a:solidFill>
                  <a:srgbClr val="F5F1EF"/>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r>
              <a:rPr lang="en-US" dirty="0" err="1"/>
              <a:t>Navn</a:t>
            </a:r>
            <a:r>
              <a:rPr lang="en-US" dirty="0"/>
              <a:t> </a:t>
            </a:r>
            <a:r>
              <a:rPr lang="en-US" dirty="0" err="1"/>
              <a:t>Etternavn</a:t>
            </a:r>
            <a:endParaRPr lang="en-GB" dirty="0"/>
          </a:p>
        </p:txBody>
      </p:sp>
    </p:spTree>
    <p:extLst>
      <p:ext uri="{BB962C8B-B14F-4D97-AF65-F5344CB8AC3E}">
        <p14:creationId xmlns:p14="http://schemas.microsoft.com/office/powerpoint/2010/main" val="290712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tract with picture">
    <p:bg>
      <p:bgPr>
        <a:solidFill>
          <a:srgbClr val="411C55"/>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597941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347314" y="1575852"/>
            <a:ext cx="5260724" cy="3987550"/>
          </a:xfrm>
        </p:spPr>
        <p:txBody>
          <a:bodyPr wrap="square" lIns="0" tIns="0" rIns="0" bIns="0">
            <a:noAutofit/>
          </a:bodyPr>
          <a:lstStyle>
            <a:lvl1pPr marL="0" indent="0" algn="l">
              <a:lnSpc>
                <a:spcPts val="4000"/>
              </a:lnSpc>
              <a:buNone/>
              <a:defRPr sz="3000">
                <a:solidFill>
                  <a:srgbClr val="F5F1EF"/>
                </a:solidFill>
                <a:latin typeface="Arial" charset="0"/>
                <a:ea typeface="Arial" charset="0"/>
                <a:cs typeface="Arial" charset="0"/>
              </a:defRPr>
            </a:lvl1pPr>
          </a:lstStyle>
          <a:p>
            <a:pPr lvl="0"/>
            <a:r>
              <a:rPr lang="en-US"/>
              <a:t>Click to edit Master text styles</a:t>
            </a:r>
          </a:p>
        </p:txBody>
      </p:sp>
      <p:sp>
        <p:nvSpPr>
          <p:cNvPr id="7" name="TextBox 6"/>
          <p:cNvSpPr txBox="1"/>
          <p:nvPr userDrawn="1"/>
        </p:nvSpPr>
        <p:spPr>
          <a:xfrm>
            <a:off x="6291559" y="331719"/>
            <a:ext cx="1160391" cy="914400"/>
          </a:xfrm>
          <a:prstGeom prst="rect">
            <a:avLst/>
          </a:prstGeom>
          <a:noFill/>
        </p:spPr>
        <p:txBody>
          <a:bodyPr wrap="square" lIns="0" tIns="0" rIns="0" bIns="0" rtlCol="0" anchor="t" anchorCtr="0">
            <a:noAutofit/>
          </a:bodyPr>
          <a:lstStyle/>
          <a:p>
            <a:r>
              <a:rPr lang="en-GB" sz="8000" dirty="0">
                <a:solidFill>
                  <a:srgbClr val="F5F1EF">
                    <a:alpha val="30000"/>
                  </a:srgbClr>
                </a:solidFill>
                <a:latin typeface="Times New Roman" charset="0"/>
                <a:ea typeface="Times New Roman" charset="0"/>
                <a:cs typeface="Times New Roman" charset="0"/>
              </a:rPr>
              <a:t>•</a:t>
            </a:r>
          </a:p>
        </p:txBody>
      </p:sp>
    </p:spTree>
    <p:extLst>
      <p:ext uri="{BB962C8B-B14F-4D97-AF65-F5344CB8AC3E}">
        <p14:creationId xmlns:p14="http://schemas.microsoft.com/office/powerpoint/2010/main" val="219412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411C55"/>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5986" y="2205776"/>
            <a:ext cx="4886086" cy="5598278"/>
          </a:xfrm>
          <a:prstGeom prst="rect">
            <a:avLst/>
          </a:prstGeom>
        </p:spPr>
      </p:pic>
      <p:sp>
        <p:nvSpPr>
          <p:cNvPr id="11" name="TextBox 10"/>
          <p:cNvSpPr txBox="1"/>
          <p:nvPr userDrawn="1"/>
        </p:nvSpPr>
        <p:spPr>
          <a:xfrm>
            <a:off x="9156700" y="5866867"/>
            <a:ext cx="2432117" cy="369332"/>
          </a:xfrm>
          <a:prstGeom prst="rect">
            <a:avLst/>
          </a:prstGeom>
          <a:noFill/>
        </p:spPr>
        <p:txBody>
          <a:bodyPr wrap="square" lIns="0" tIns="0" rIns="0" bIns="0" rtlCol="0" anchor="b" anchorCtr="0">
            <a:spAutoFit/>
          </a:bodyPr>
          <a:lstStyle/>
          <a:p>
            <a:pPr algn="r"/>
            <a:r>
              <a:rPr lang="en-US" sz="1200" kern="1200" dirty="0" err="1">
                <a:solidFill>
                  <a:srgbClr val="F5F1EF"/>
                </a:solidFill>
                <a:effectLst/>
                <a:latin typeface="Arial" charset="0"/>
                <a:ea typeface="Arial" charset="0"/>
                <a:cs typeface="Arial" charset="0"/>
              </a:rPr>
              <a:t>norwayhealthtech.com</a:t>
            </a:r>
            <a:endParaRPr lang="en-US" sz="1200" kern="1200" dirty="0">
              <a:solidFill>
                <a:srgbClr val="F5F1EF"/>
              </a:solidFill>
              <a:effectLst/>
              <a:latin typeface="Arial" charset="0"/>
              <a:ea typeface="Arial" charset="0"/>
              <a:cs typeface="Arial" charset="0"/>
            </a:endParaRPr>
          </a:p>
          <a:p>
            <a:pPr algn="r"/>
            <a:r>
              <a:rPr lang="en-US" sz="1200" kern="1200" dirty="0">
                <a:solidFill>
                  <a:srgbClr val="F5F1EF"/>
                </a:solidFill>
                <a:effectLst/>
                <a:latin typeface="Arial" charset="0"/>
                <a:ea typeface="Arial" charset="0"/>
                <a:cs typeface="Arial" charset="0"/>
              </a:rPr>
              <a:t>mail@norwayhealthtech.com</a:t>
            </a:r>
          </a:p>
        </p:txBody>
      </p:sp>
      <p:sp>
        <p:nvSpPr>
          <p:cNvPr id="12" name="TextBox 11"/>
          <p:cNvSpPr txBox="1"/>
          <p:nvPr userDrawn="1"/>
        </p:nvSpPr>
        <p:spPr>
          <a:xfrm>
            <a:off x="7316911" y="4204874"/>
            <a:ext cx="1839789" cy="2031325"/>
          </a:xfrm>
          <a:prstGeom prst="rect">
            <a:avLst/>
          </a:prstGeom>
          <a:noFill/>
        </p:spPr>
        <p:txBody>
          <a:bodyPr wrap="square" lIns="0" tIns="0" rIns="0" bIns="0" rtlCol="0" anchor="b" anchorCtr="0">
            <a:spAutoFit/>
          </a:bodyPr>
          <a:lstStyle/>
          <a:p>
            <a:endParaRPr lang="en-US" sz="1200" kern="1200" dirty="0">
              <a:solidFill>
                <a:srgbClr val="F5F1EF"/>
              </a:solidFill>
              <a:effectLst/>
              <a:latin typeface="Arial" charset="0"/>
              <a:ea typeface="Arial" charset="0"/>
              <a:cs typeface="Arial" charset="0"/>
            </a:endParaRPr>
          </a:p>
          <a:p>
            <a:endParaRPr lang="en-US" sz="1200" kern="1200" dirty="0">
              <a:solidFill>
                <a:srgbClr val="F5F1EF"/>
              </a:solidFill>
              <a:effectLst/>
              <a:latin typeface="Arial" charset="0"/>
              <a:ea typeface="Arial" charset="0"/>
              <a:cs typeface="Arial" charset="0"/>
            </a:endParaRPr>
          </a:p>
          <a:p>
            <a:r>
              <a:rPr lang="en-US" sz="1200" kern="1200" dirty="0">
                <a:solidFill>
                  <a:srgbClr val="F5F1EF"/>
                </a:solidFill>
                <a:effectLst/>
                <a:latin typeface="Arial" charset="0"/>
                <a:ea typeface="Arial" charset="0"/>
                <a:cs typeface="Arial" charset="0"/>
              </a:rPr>
              <a:t>Norway</a:t>
            </a:r>
          </a:p>
          <a:p>
            <a:r>
              <a:rPr lang="en-US" sz="1200" kern="1200" dirty="0">
                <a:solidFill>
                  <a:srgbClr val="F5F1EF"/>
                </a:solidFill>
                <a:effectLst/>
                <a:latin typeface="Arial" charset="0"/>
                <a:ea typeface="Arial" charset="0"/>
                <a:cs typeface="Arial" charset="0"/>
              </a:rPr>
              <a:t>Health</a:t>
            </a:r>
            <a:r>
              <a:rPr lang="en-US" sz="1200" kern="1200" baseline="0" dirty="0">
                <a:solidFill>
                  <a:srgbClr val="F5F1EF"/>
                </a:solidFill>
                <a:effectLst/>
                <a:latin typeface="Arial" charset="0"/>
                <a:ea typeface="Arial" charset="0"/>
                <a:cs typeface="Arial" charset="0"/>
              </a:rPr>
              <a:t> Tech</a:t>
            </a:r>
            <a:endParaRPr lang="en-US" sz="1200" kern="1200" dirty="0">
              <a:solidFill>
                <a:srgbClr val="F5F1EF"/>
              </a:solidFill>
              <a:effectLst/>
              <a:latin typeface="Arial" charset="0"/>
              <a:ea typeface="Arial" charset="0"/>
              <a:cs typeface="Arial" charset="0"/>
            </a:endParaRPr>
          </a:p>
          <a:p>
            <a:r>
              <a:rPr lang="en-US" sz="1200" kern="1200" dirty="0">
                <a:solidFill>
                  <a:srgbClr val="F5F1EF"/>
                </a:solidFill>
                <a:effectLst/>
                <a:latin typeface="Arial" charset="0"/>
                <a:ea typeface="Arial" charset="0"/>
                <a:cs typeface="Arial" charset="0"/>
              </a:rPr>
              <a:t>—</a:t>
            </a:r>
          </a:p>
          <a:p>
            <a:endParaRPr lang="en-US" sz="1200" kern="1200" dirty="0">
              <a:solidFill>
                <a:srgbClr val="F5F1EF"/>
              </a:solidFill>
              <a:effectLst/>
              <a:latin typeface="Arial" charset="0"/>
              <a:ea typeface="Arial" charset="0"/>
              <a:cs typeface="Arial" charset="0"/>
            </a:endParaRPr>
          </a:p>
          <a:p>
            <a:endParaRPr lang="en-US" sz="1200" kern="1200" dirty="0">
              <a:solidFill>
                <a:srgbClr val="F5F1EF"/>
              </a:solidFill>
              <a:effectLst/>
              <a:latin typeface="Arial" charset="0"/>
              <a:ea typeface="Arial" charset="0"/>
              <a:cs typeface="Arial" charset="0"/>
            </a:endParaRPr>
          </a:p>
          <a:p>
            <a:endParaRPr lang="en-US" sz="1200" kern="1200" dirty="0">
              <a:solidFill>
                <a:srgbClr val="F5F1EF"/>
              </a:solidFill>
              <a:effectLst/>
              <a:latin typeface="Arial" charset="0"/>
              <a:ea typeface="Arial" charset="0"/>
              <a:cs typeface="Arial" charset="0"/>
            </a:endParaRPr>
          </a:p>
          <a:p>
            <a:r>
              <a:rPr lang="en-US" sz="1200" kern="1200" dirty="0" err="1">
                <a:solidFill>
                  <a:srgbClr val="F5F1EF"/>
                </a:solidFill>
                <a:effectLst/>
                <a:latin typeface="Arial" charset="0"/>
                <a:ea typeface="Arial" charset="0"/>
                <a:cs typeface="Arial" charset="0"/>
              </a:rPr>
              <a:t>Forskningsparken</a:t>
            </a:r>
            <a:r>
              <a:rPr lang="en-US" sz="1200" kern="1200" dirty="0">
                <a:solidFill>
                  <a:srgbClr val="F5F1EF"/>
                </a:solidFill>
                <a:effectLst/>
                <a:latin typeface="Arial" charset="0"/>
                <a:ea typeface="Arial" charset="0"/>
                <a:cs typeface="Arial" charset="0"/>
              </a:rPr>
              <a:t>   </a:t>
            </a:r>
          </a:p>
          <a:p>
            <a:r>
              <a:rPr lang="en-US" sz="1200" kern="1200" dirty="0" err="1">
                <a:solidFill>
                  <a:srgbClr val="F5F1EF"/>
                </a:solidFill>
                <a:effectLst/>
                <a:latin typeface="Arial" charset="0"/>
                <a:ea typeface="Arial" charset="0"/>
                <a:cs typeface="Arial" charset="0"/>
              </a:rPr>
              <a:t>Gaustadalleen</a:t>
            </a:r>
            <a:r>
              <a:rPr lang="en-US" sz="1200" kern="1200" dirty="0">
                <a:solidFill>
                  <a:srgbClr val="F5F1EF"/>
                </a:solidFill>
                <a:effectLst/>
                <a:latin typeface="Arial" charset="0"/>
                <a:ea typeface="Arial" charset="0"/>
                <a:cs typeface="Arial" charset="0"/>
              </a:rPr>
              <a:t> 21   </a:t>
            </a:r>
          </a:p>
          <a:p>
            <a:r>
              <a:rPr lang="en-US" sz="1200" kern="1200" dirty="0">
                <a:solidFill>
                  <a:srgbClr val="F5F1EF"/>
                </a:solidFill>
                <a:effectLst/>
                <a:latin typeface="Arial" charset="0"/>
                <a:ea typeface="Arial" charset="0"/>
                <a:cs typeface="Arial" charset="0"/>
              </a:rPr>
              <a:t>N-0345 Oslo</a:t>
            </a:r>
          </a:p>
        </p:txBody>
      </p:sp>
    </p:spTree>
    <p:extLst>
      <p:ext uri="{BB962C8B-B14F-4D97-AF65-F5344CB8AC3E}">
        <p14:creationId xmlns:p14="http://schemas.microsoft.com/office/powerpoint/2010/main" val="417726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813" y="2133600"/>
            <a:ext cx="8505444" cy="609398"/>
          </a:xfrm>
        </p:spPr>
        <p:txBody>
          <a:bodyPr wrap="square" lIns="0" tIns="0" rIns="0" bIns="0" anchor="t" anchorCtr="0">
            <a:spAutoFit/>
          </a:bodyPr>
          <a:lstStyle>
            <a:lvl1pPr>
              <a:defRPr>
                <a:solidFill>
                  <a:srgbClr val="F5F1EF"/>
                </a:solidFill>
              </a:defRPr>
            </a:lvl1pPr>
          </a:lstStyle>
          <a:p>
            <a:r>
              <a:rPr lang="en-US"/>
              <a:t>Click to edit Master title style</a:t>
            </a:r>
            <a:endParaRPr lang="en-GB" dirty="0"/>
          </a:p>
        </p:txBody>
      </p:sp>
      <p:sp>
        <p:nvSpPr>
          <p:cNvPr id="9" name="TextBox 8"/>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rgbClr val="F5F1E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6212590" y="0"/>
            <a:ext cx="597941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129" y="5942268"/>
            <a:ext cx="520083" cy="595890"/>
          </a:xfrm>
          <a:prstGeom prst="rect">
            <a:avLst/>
          </a:prstGeom>
        </p:spPr>
      </p:pic>
      <p:sp>
        <p:nvSpPr>
          <p:cNvPr id="17" name="Text Placeholder 16"/>
          <p:cNvSpPr>
            <a:spLocks noGrp="1"/>
          </p:cNvSpPr>
          <p:nvPr>
            <p:ph type="body" sz="quarter" idx="11"/>
          </p:nvPr>
        </p:nvSpPr>
        <p:spPr>
          <a:xfrm>
            <a:off x="668438" y="780164"/>
            <a:ext cx="5260724" cy="557748"/>
          </a:xfrm>
        </p:spPr>
        <p:txBody>
          <a:bodyPr wrap="square" lIns="0" tIns="0" rIns="0" bIns="0">
            <a:normAutofit/>
          </a:bodyPr>
          <a:lstStyle>
            <a:lvl1pPr marL="0" indent="0">
              <a:buNone/>
              <a:defRPr sz="3600">
                <a:solidFill>
                  <a:srgbClr val="575756"/>
                </a:solidFill>
              </a:defRPr>
            </a:lvl1pPr>
          </a:lstStyle>
          <a:p>
            <a:pPr lvl="0"/>
            <a:r>
              <a:rPr lang="en-US"/>
              <a:t>Click to edit Master text styles</a:t>
            </a:r>
          </a:p>
        </p:txBody>
      </p:sp>
      <p:sp>
        <p:nvSpPr>
          <p:cNvPr id="19" name="Content Placeholder 2"/>
          <p:cNvSpPr>
            <a:spLocks noGrp="1"/>
          </p:cNvSpPr>
          <p:nvPr>
            <p:ph idx="13"/>
          </p:nvPr>
        </p:nvSpPr>
        <p:spPr>
          <a:xfrm>
            <a:off x="668438"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rgbClr val="F5F1E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129" y="5942268"/>
            <a:ext cx="520083" cy="595890"/>
          </a:xfrm>
          <a:prstGeom prst="rect">
            <a:avLst/>
          </a:prstGeom>
        </p:spPr>
      </p:pic>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68438" y="780164"/>
            <a:ext cx="10804876" cy="557748"/>
          </a:xfrm>
        </p:spPr>
        <p:txBody>
          <a:bodyPr wrap="square" lIns="0" tIns="0" rIns="0" bIns="0">
            <a:noAutofit/>
          </a:bodyPr>
          <a:lstStyle>
            <a:lvl1pPr marL="0" indent="0">
              <a:buNone/>
              <a:defRPr sz="3600">
                <a:solidFill>
                  <a:srgbClr val="575756"/>
                </a:solidFill>
              </a:defRPr>
            </a:lvl1pPr>
          </a:lstStyle>
          <a:p>
            <a:pPr lvl="0"/>
            <a:r>
              <a:rPr lang="en-US"/>
              <a:t>Click to edit Master text styles</a:t>
            </a:r>
          </a:p>
        </p:txBody>
      </p:sp>
      <p:sp>
        <p:nvSpPr>
          <p:cNvPr id="19" name="Content Placeholder 2"/>
          <p:cNvSpPr>
            <a:spLocks noGrp="1"/>
          </p:cNvSpPr>
          <p:nvPr>
            <p:ph idx="13"/>
          </p:nvPr>
        </p:nvSpPr>
        <p:spPr>
          <a:xfrm>
            <a:off x="668438"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
        <p:nvSpPr>
          <p:cNvPr id="20" name="Content Placeholder 2"/>
          <p:cNvSpPr>
            <a:spLocks noGrp="1"/>
          </p:cNvSpPr>
          <p:nvPr>
            <p:ph idx="14"/>
          </p:nvPr>
        </p:nvSpPr>
        <p:spPr>
          <a:xfrm>
            <a:off x="6212590"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ith picture">
    <p:bg>
      <p:bgPr>
        <a:solidFill>
          <a:srgbClr val="F5F1E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129" y="5942268"/>
            <a:ext cx="520083" cy="595890"/>
          </a:xfrm>
          <a:prstGeom prst="rect">
            <a:avLst/>
          </a:prstGeom>
        </p:spPr>
      </p:pic>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68438" y="780164"/>
            <a:ext cx="10804876" cy="557748"/>
          </a:xfrm>
        </p:spPr>
        <p:txBody>
          <a:bodyPr wrap="square" lIns="0" tIns="0" rIns="0" bIns="0">
            <a:noAutofit/>
          </a:bodyPr>
          <a:lstStyle>
            <a:lvl1pPr marL="0" indent="0">
              <a:buNone/>
              <a:defRPr sz="3600">
                <a:solidFill>
                  <a:srgbClr val="575756"/>
                </a:solidFill>
              </a:defRPr>
            </a:lvl1pPr>
          </a:lstStyle>
          <a:p>
            <a:pPr lvl="0"/>
            <a:r>
              <a:rPr lang="en-US"/>
              <a:t>Click to edit Master text styles</a:t>
            </a:r>
          </a:p>
        </p:txBody>
      </p:sp>
      <p:sp>
        <p:nvSpPr>
          <p:cNvPr id="4" name="Picture Placeholder 3"/>
          <p:cNvSpPr>
            <a:spLocks noGrp="1"/>
          </p:cNvSpPr>
          <p:nvPr>
            <p:ph type="pic" sz="quarter" idx="13"/>
          </p:nvPr>
        </p:nvSpPr>
        <p:spPr>
          <a:xfrm>
            <a:off x="668438" y="1787525"/>
            <a:ext cx="5260975" cy="3895725"/>
          </a:xfrm>
        </p:spPr>
        <p:txBody>
          <a:bodyPr anchor="ctr" anchorCtr="0">
            <a:normAutofit/>
          </a:bodyPr>
          <a:lstStyle>
            <a:lvl1pPr marL="0" indent="0" algn="ctr">
              <a:buNone/>
              <a:defRPr sz="1600">
                <a:solidFill>
                  <a:srgbClr val="575756"/>
                </a:solidFill>
                <a:latin typeface="Arial" charset="0"/>
                <a:ea typeface="Arial" charset="0"/>
                <a:cs typeface="Arial" charset="0"/>
              </a:defRPr>
            </a:lvl1pPr>
          </a:lstStyle>
          <a:p>
            <a:r>
              <a:rPr lang="en-US"/>
              <a:t>Drag picture to placeholder or click icon to add</a:t>
            </a:r>
            <a:endParaRPr lang="en-GB" dirty="0"/>
          </a:p>
        </p:txBody>
      </p:sp>
      <p:sp>
        <p:nvSpPr>
          <p:cNvPr id="9" name="Content Placeholder 2"/>
          <p:cNvSpPr>
            <a:spLocks noGrp="1"/>
          </p:cNvSpPr>
          <p:nvPr>
            <p:ph idx="14"/>
          </p:nvPr>
        </p:nvSpPr>
        <p:spPr>
          <a:xfrm>
            <a:off x="6212590" y="1787839"/>
            <a:ext cx="5260724"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ext">
    <p:bg>
      <p:bgPr>
        <a:solidFill>
          <a:srgbClr val="F5F1EF"/>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129" y="5942268"/>
            <a:ext cx="520083" cy="595890"/>
          </a:xfrm>
          <a:prstGeom prst="rect">
            <a:avLst/>
          </a:prstGeom>
        </p:spPr>
      </p:pic>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575756"/>
                </a:solidFill>
                <a:effectLst/>
                <a:latin typeface="Arial" charset="0"/>
                <a:ea typeface="Arial" charset="0"/>
                <a:cs typeface="Arial" charset="0"/>
              </a:rPr>
              <a:t>‹#›</a:t>
            </a:fld>
            <a:endParaRPr lang="en-US" sz="1200" kern="1200" dirty="0">
              <a:solidFill>
                <a:srgbClr val="575756"/>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68438" y="780164"/>
            <a:ext cx="8488262" cy="557748"/>
          </a:xfrm>
        </p:spPr>
        <p:txBody>
          <a:bodyPr wrap="square" lIns="0" tIns="0" rIns="0" bIns="0">
            <a:noAutofit/>
          </a:bodyPr>
          <a:lstStyle>
            <a:lvl1pPr marL="0" indent="0">
              <a:buNone/>
              <a:defRPr sz="3600">
                <a:solidFill>
                  <a:srgbClr val="575756"/>
                </a:solidFill>
              </a:defRPr>
            </a:lvl1pPr>
          </a:lstStyle>
          <a:p>
            <a:pPr lvl="0"/>
            <a:r>
              <a:rPr lang="en-US"/>
              <a:t>Click to edit Master text styles</a:t>
            </a:r>
          </a:p>
        </p:txBody>
      </p:sp>
      <p:sp>
        <p:nvSpPr>
          <p:cNvPr id="8" name="Content Placeholder 2"/>
          <p:cNvSpPr>
            <a:spLocks noGrp="1"/>
          </p:cNvSpPr>
          <p:nvPr>
            <p:ph idx="14"/>
          </p:nvPr>
        </p:nvSpPr>
        <p:spPr>
          <a:xfrm>
            <a:off x="658812" y="1787839"/>
            <a:ext cx="8505445" cy="3895043"/>
          </a:xfrm>
        </p:spPr>
        <p:txBody>
          <a:bodyPr lIns="0" tIns="0" rIns="0" bIns="0">
            <a:noAutofit/>
          </a:bodyPr>
          <a:lstStyle>
            <a:lvl1pPr marL="0" indent="0">
              <a:lnSpc>
                <a:spcPts val="2200"/>
              </a:lnSpc>
              <a:spcBef>
                <a:spcPts val="0"/>
              </a:spcBef>
              <a:spcAft>
                <a:spcPts val="0"/>
              </a:spcAft>
              <a:buClr>
                <a:srgbClr val="F05270"/>
              </a:buClr>
              <a:buFont typeface="Arial" charset="0"/>
              <a:buNone/>
              <a:defRPr sz="1600">
                <a:solidFill>
                  <a:srgbClr val="575756"/>
                </a:solidFill>
                <a:latin typeface="Arial" charset="0"/>
                <a:ea typeface="Arial" charset="0"/>
                <a:cs typeface="Arial" charset="0"/>
              </a:defRPr>
            </a:lvl1pPr>
            <a:lvl2pPr marL="6858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2pPr>
            <a:lvl3pPr marL="1143000" indent="-228600">
              <a:lnSpc>
                <a:spcPts val="2200"/>
              </a:lnSpc>
              <a:spcBef>
                <a:spcPts val="0"/>
              </a:spcBef>
              <a:spcAft>
                <a:spcPts val="0"/>
              </a:spcAft>
              <a:buClr>
                <a:srgbClr val="F05270"/>
              </a:buClr>
              <a:buFont typeface="Arial" charset="0"/>
              <a:buChar char="•"/>
              <a:defRPr sz="1600">
                <a:solidFill>
                  <a:srgbClr val="575756"/>
                </a:solidFill>
                <a:latin typeface="Arial" charset="0"/>
                <a:ea typeface="Arial" charset="0"/>
                <a:cs typeface="Arial" charset="0"/>
              </a:defRPr>
            </a:lvl3pPr>
            <a:lvl4pPr>
              <a:defRPr sz="1400">
                <a:solidFill>
                  <a:srgbClr val="575756"/>
                </a:solidFill>
                <a:latin typeface="Arial" charset="0"/>
                <a:ea typeface="Arial" charset="0"/>
                <a:cs typeface="Arial" charset="0"/>
              </a:defRPr>
            </a:lvl4pPr>
            <a:lvl5pPr>
              <a:defRPr sz="1400">
                <a:solidFill>
                  <a:srgbClr val="575756"/>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screen picture">
    <p:bg>
      <p:bgPr>
        <a:solidFill>
          <a:srgbClr val="F5F1EF"/>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1219200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with picture">
    <p:bg>
      <p:bgPr>
        <a:solidFill>
          <a:srgbClr val="A5136E"/>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5979410" cy="6858000"/>
          </a:xfrm>
        </p:spPr>
        <p:txBody>
          <a:bodyPr lIns="0" tIns="0" rIns="0" bIns="0" anchor="ctr" anchorCtr="0">
            <a:noAutofit/>
          </a:bodyPr>
          <a:lstStyle>
            <a:lvl1pPr marL="0" indent="0" algn="ctr">
              <a:buNone/>
              <a:defRPr sz="1600">
                <a:latin typeface="Arial" charset="0"/>
                <a:ea typeface="Arial" charset="0"/>
                <a:cs typeface="Arial" charset="0"/>
              </a:defRPr>
            </a:lvl1pPr>
          </a:lstStyle>
          <a:p>
            <a:r>
              <a:rPr lang="en-US"/>
              <a:t>Drag picture to placeholder or click icon to add</a:t>
            </a:r>
            <a:endParaRPr lang="en-GB" dirty="0"/>
          </a:p>
        </p:txBody>
      </p:sp>
      <p:sp>
        <p:nvSpPr>
          <p:cNvPr id="11" name="TextBox 10"/>
          <p:cNvSpPr txBox="1"/>
          <p:nvPr userDrawn="1"/>
        </p:nvSpPr>
        <p:spPr>
          <a:xfrm>
            <a:off x="9164257" y="6052622"/>
            <a:ext cx="2443781" cy="184666"/>
          </a:xfrm>
          <a:prstGeom prst="rect">
            <a:avLst/>
          </a:prstGeom>
          <a:noFill/>
        </p:spPr>
        <p:txBody>
          <a:bodyPr wrap="square" lIns="0" tIns="0" rIns="0" bIns="0" rtlCol="0" anchor="b" anchorCtr="0">
            <a:spAutoFit/>
          </a:bodyPr>
          <a:lstStyle/>
          <a:p>
            <a:pPr algn="r"/>
            <a:fld id="{7C49E10B-5386-CD4B-AE1C-27C954CE3CD0}" type="slidenum">
              <a:rPr lang="en-US" sz="1200" kern="1200" smtClean="0">
                <a:solidFill>
                  <a:srgbClr val="F5F1EF"/>
                </a:solidFill>
                <a:effectLst/>
                <a:latin typeface="Arial" charset="0"/>
                <a:ea typeface="Arial" charset="0"/>
                <a:cs typeface="Arial" charset="0"/>
              </a:rPr>
              <a:t>‹#›</a:t>
            </a:fld>
            <a:endParaRPr lang="en-US" sz="1200" kern="1200" dirty="0">
              <a:solidFill>
                <a:srgbClr val="F5F1EF"/>
              </a:solidFill>
              <a:effectLst/>
              <a:latin typeface="Arial" charset="0"/>
              <a:ea typeface="Arial" charset="0"/>
              <a:cs typeface="Arial" charset="0"/>
            </a:endParaRPr>
          </a:p>
        </p:txBody>
      </p:sp>
      <p:sp>
        <p:nvSpPr>
          <p:cNvPr id="17" name="Text Placeholder 16"/>
          <p:cNvSpPr>
            <a:spLocks noGrp="1"/>
          </p:cNvSpPr>
          <p:nvPr>
            <p:ph type="body" sz="quarter" idx="11"/>
          </p:nvPr>
        </p:nvSpPr>
        <p:spPr>
          <a:xfrm>
            <a:off x="6347314" y="1575852"/>
            <a:ext cx="5260724" cy="3987550"/>
          </a:xfrm>
        </p:spPr>
        <p:txBody>
          <a:bodyPr wrap="square" lIns="0" tIns="0" rIns="0" bIns="0">
            <a:noAutofit/>
          </a:bodyPr>
          <a:lstStyle>
            <a:lvl1pPr marL="0" indent="0">
              <a:lnSpc>
                <a:spcPts val="4000"/>
              </a:lnSpc>
              <a:buNone/>
              <a:defRPr sz="3000" i="1">
                <a:solidFill>
                  <a:srgbClr val="F5F1EF"/>
                </a:solidFill>
              </a:defRPr>
            </a:lvl1pPr>
          </a:lstStyle>
          <a:p>
            <a:pPr lvl="0"/>
            <a:r>
              <a:rPr lang="en-US"/>
              <a:t>Click to edit Master text styles</a:t>
            </a:r>
          </a:p>
        </p:txBody>
      </p:sp>
      <p:sp>
        <p:nvSpPr>
          <p:cNvPr id="2" name="TextBox 1"/>
          <p:cNvSpPr txBox="1"/>
          <p:nvPr userDrawn="1"/>
        </p:nvSpPr>
        <p:spPr>
          <a:xfrm>
            <a:off x="6347314" y="510139"/>
            <a:ext cx="1160391" cy="914400"/>
          </a:xfrm>
          <a:prstGeom prst="rect">
            <a:avLst/>
          </a:prstGeom>
          <a:noFill/>
        </p:spPr>
        <p:txBody>
          <a:bodyPr wrap="square" lIns="0" tIns="0" rIns="0" bIns="0" rtlCol="0" anchor="t" anchorCtr="0">
            <a:noAutofit/>
          </a:bodyPr>
          <a:lstStyle/>
          <a:p>
            <a:r>
              <a:rPr lang="en-GB" sz="10000" dirty="0">
                <a:solidFill>
                  <a:srgbClr val="F5F1EF">
                    <a:alpha val="30000"/>
                  </a:srgbClr>
                </a:solidFill>
                <a:latin typeface="Times New Roman" charset="0"/>
                <a:ea typeface="Times New Roman" charset="0"/>
                <a:cs typeface="Times New Roman" charset="0"/>
              </a:rPr>
              <a:t>”</a:t>
            </a:r>
          </a:p>
        </p:txBody>
      </p:sp>
      <p:sp>
        <p:nvSpPr>
          <p:cNvPr id="4" name="Text Placeholder 3"/>
          <p:cNvSpPr>
            <a:spLocks noGrp="1"/>
          </p:cNvSpPr>
          <p:nvPr>
            <p:ph type="body" sz="quarter" idx="12" hasCustomPrompt="1"/>
          </p:nvPr>
        </p:nvSpPr>
        <p:spPr>
          <a:xfrm>
            <a:off x="6346825" y="5707063"/>
            <a:ext cx="4443413" cy="530225"/>
          </a:xfrm>
        </p:spPr>
        <p:txBody>
          <a:bodyPr lIns="0" tIns="0" rIns="0" bIns="0" anchor="b" anchorCtr="0">
            <a:noAutofit/>
          </a:bodyPr>
          <a:lstStyle>
            <a:lvl1pPr marL="0" indent="0" algn="l">
              <a:buNone/>
              <a:defRPr sz="1600">
                <a:solidFill>
                  <a:srgbClr val="F5F1EF"/>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r>
              <a:rPr lang="en-US" dirty="0" err="1"/>
              <a:t>Navn</a:t>
            </a:r>
            <a:r>
              <a:rPr lang="en-US" dirty="0"/>
              <a:t> </a:t>
            </a:r>
            <a:r>
              <a:rPr lang="en-US" dirty="0" err="1"/>
              <a:t>Etternavn</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427FFA41-4CBA-7748-99C8-F31AD81F163B}" type="datetime1">
              <a:rPr lang="nb-NO" smtClean="0"/>
              <a:t>01.03.2018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A21FB50A-7C89-314A-B6D7-6E4A2E901400}" type="slidenum">
              <a:rPr lang="en-GB" smtClean="0"/>
              <a:pPr/>
              <a:t>‹#›</a:t>
            </a:fld>
            <a:endParaRPr lang="en-GB"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7" r:id="rId3"/>
    <p:sldLayoutId id="2147483650" r:id="rId4"/>
    <p:sldLayoutId id="2147483668" r:id="rId5"/>
    <p:sldLayoutId id="2147483669" r:id="rId6"/>
    <p:sldLayoutId id="2147483670" r:id="rId7"/>
    <p:sldLayoutId id="2147483674" r:id="rId8"/>
    <p:sldLayoutId id="2147483671" r:id="rId9"/>
    <p:sldLayoutId id="2147483672" r:id="rId10"/>
    <p:sldLayoutId id="2147483666" r:id="rId11"/>
    <p:sldLayoutId id="2147483711" r:id="rId12"/>
    <p:sldLayoutId id="2147483712" r:id="rId13"/>
    <p:sldLayoutId id="2147483713" r:id="rId14"/>
    <p:sldLayoutId id="2147483714" r:id="rId15"/>
  </p:sldLayoutIdLst>
  <p:hf hdr="0" ft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New Roman" charset="0"/>
          <a:ea typeface="Times New Roman" charset="0"/>
          <a:cs typeface="Times New Roman"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New Roman" charset="0"/>
          <a:ea typeface="Times New Roman" charset="0"/>
          <a:cs typeface="Times New Roman"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New Roman" charset="0"/>
          <a:ea typeface="Times New Roman" charset="0"/>
          <a:cs typeface="Times New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p15:clr>
            <a:srgbClr val="F26B43"/>
          </p15:clr>
        </p15:guide>
        <p15:guide id="3" pos="415">
          <p15:clr>
            <a:srgbClr val="F26B43"/>
          </p15:clr>
        </p15:guide>
        <p15:guide id="4" orient="horz" pos="1525">
          <p15:clr>
            <a:srgbClr val="F26B43"/>
          </p15:clr>
        </p15:guide>
        <p15:guide id="5" orient="horz" pos="3929">
          <p15:clr>
            <a:srgbClr val="F26B43"/>
          </p15:clr>
        </p15:guide>
        <p15:guide id="6" pos="57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427FFA41-4CBA-7748-99C8-F31AD81F163B}" type="datetime1">
              <a:rPr lang="nb-NO" smtClean="0"/>
              <a:t>01.03.2018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A21FB50A-7C89-314A-B6D7-6E4A2E901400}" type="slidenum">
              <a:rPr lang="en-GB" smtClean="0"/>
              <a:pPr/>
              <a:t>‹#›</a:t>
            </a:fld>
            <a:endParaRPr lang="en-GB" dirty="0"/>
          </a:p>
        </p:txBody>
      </p:sp>
    </p:spTree>
    <p:extLst>
      <p:ext uri="{BB962C8B-B14F-4D97-AF65-F5344CB8AC3E}">
        <p14:creationId xmlns:p14="http://schemas.microsoft.com/office/powerpoint/2010/main" val="34203827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New Roman" charset="0"/>
          <a:ea typeface="Times New Roman" charset="0"/>
          <a:cs typeface="Times New Roman"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New Roman" charset="0"/>
          <a:ea typeface="Times New Roman" charset="0"/>
          <a:cs typeface="Times New Roman"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New Roman" charset="0"/>
          <a:ea typeface="Times New Roman" charset="0"/>
          <a:cs typeface="Times New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p15:clr>
            <a:srgbClr val="F26B43"/>
          </p15:clr>
        </p15:guide>
        <p15:guide id="3" pos="415">
          <p15:clr>
            <a:srgbClr val="F26B43"/>
          </p15:clr>
        </p15:guide>
        <p15:guide id="4" orient="horz" pos="1525">
          <p15:clr>
            <a:srgbClr val="F26B43"/>
          </p15:clr>
        </p15:guide>
        <p15:guide id="5" orient="horz" pos="3929">
          <p15:clr>
            <a:srgbClr val="F26B43"/>
          </p15:clr>
        </p15:guide>
        <p15:guide id="6" pos="57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tmp"/><Relationship Id="rId7" Type="http://schemas.openxmlformats.org/officeDocument/2006/relationships/image" Target="../media/image43.tmp"/><Relationship Id="rId2"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42.tmp"/><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g"/></Relationships>
</file>

<file path=ppt/slides/_rels/slide15.xml.rels><?xml version="1.0" encoding="UTF-8" standalone="yes"?>
<Relationships xmlns="http://schemas.openxmlformats.org/package/2006/relationships"><Relationship Id="rId3" Type="http://schemas.openxmlformats.org/officeDocument/2006/relationships/hyperlink" Target="mailto:mail@nordicproof.org" TargetMode="External"/><Relationship Id="rId2" Type="http://schemas.openxmlformats.org/officeDocument/2006/relationships/hyperlink" Target="http://www.nordicproof.org/" TargetMode="Externa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C924F5-56D4-48D9-A059-996BECEA1331}"/>
              </a:ext>
            </a:extLst>
          </p:cNvPr>
          <p:cNvPicPr>
            <a:picLocks noChangeAspect="1"/>
          </p:cNvPicPr>
          <p:nvPr/>
        </p:nvPicPr>
        <p:blipFill rotWithShape="1">
          <a:blip r:embed="rId2"/>
          <a:srcRect l="4844" r="4427"/>
          <a:stretch/>
        </p:blipFill>
        <p:spPr>
          <a:xfrm>
            <a:off x="590550" y="501194"/>
            <a:ext cx="11061700" cy="5855612"/>
          </a:xfrm>
          <a:prstGeom prst="rect">
            <a:avLst/>
          </a:prstGeom>
        </p:spPr>
      </p:pic>
    </p:spTree>
    <p:extLst>
      <p:ext uri="{BB962C8B-B14F-4D97-AF65-F5344CB8AC3E}">
        <p14:creationId xmlns:p14="http://schemas.microsoft.com/office/powerpoint/2010/main" val="112051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18D672-F215-47E0-8DE4-1C2CEE81BFC4}"/>
              </a:ext>
            </a:extLst>
          </p:cNvPr>
          <p:cNvSpPr>
            <a:spLocks noGrp="1"/>
          </p:cNvSpPr>
          <p:nvPr>
            <p:ph type="body" sz="quarter" idx="11"/>
          </p:nvPr>
        </p:nvSpPr>
        <p:spPr>
          <a:xfrm>
            <a:off x="1001607" y="605730"/>
            <a:ext cx="10804876" cy="557748"/>
          </a:xfrm>
        </p:spPr>
        <p:txBody>
          <a:bodyPr/>
          <a:lstStyle/>
          <a:p>
            <a:r>
              <a:rPr lang="en-US" sz="3200" dirty="0"/>
              <a:t>Different funding opportunities for “startup to scaleup”</a:t>
            </a:r>
          </a:p>
        </p:txBody>
      </p:sp>
      <p:pic>
        <p:nvPicPr>
          <p:cNvPr id="5" name="Picture 4">
            <a:extLst>
              <a:ext uri="{FF2B5EF4-FFF2-40B4-BE49-F238E27FC236}">
                <a16:creationId xmlns:a16="http://schemas.microsoft.com/office/drawing/2014/main" id="{EA7CBE86-A400-4746-9281-978385A90A65}"/>
              </a:ext>
            </a:extLst>
          </p:cNvPr>
          <p:cNvPicPr>
            <a:picLocks noChangeAspect="1"/>
          </p:cNvPicPr>
          <p:nvPr/>
        </p:nvPicPr>
        <p:blipFill>
          <a:blip r:embed="rId2"/>
          <a:stretch>
            <a:fillRect/>
          </a:stretch>
        </p:blipFill>
        <p:spPr>
          <a:xfrm>
            <a:off x="2428200" y="1627854"/>
            <a:ext cx="7285351" cy="4761389"/>
          </a:xfrm>
          <a:prstGeom prst="rect">
            <a:avLst/>
          </a:prstGeom>
        </p:spPr>
      </p:pic>
      <p:sp>
        <p:nvSpPr>
          <p:cNvPr id="6" name="Rectangle 5">
            <a:extLst>
              <a:ext uri="{FF2B5EF4-FFF2-40B4-BE49-F238E27FC236}">
                <a16:creationId xmlns:a16="http://schemas.microsoft.com/office/drawing/2014/main" id="{A200A7BF-E003-4A14-963C-7CB0846B410D}"/>
              </a:ext>
            </a:extLst>
          </p:cNvPr>
          <p:cNvSpPr/>
          <p:nvPr/>
        </p:nvSpPr>
        <p:spPr>
          <a:xfrm>
            <a:off x="1597140" y="4838967"/>
            <a:ext cx="305817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FT1: Business Idea Development</a:t>
            </a:r>
            <a:endParaRPr kumimoji="0" lang="en-US" sz="16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7213C37-B63A-4292-99DC-137DFC99D05B}"/>
              </a:ext>
            </a:extLst>
          </p:cNvPr>
          <p:cNvSpPr/>
          <p:nvPr/>
        </p:nvSpPr>
        <p:spPr>
          <a:xfrm>
            <a:off x="4784127" y="3942702"/>
            <a:ext cx="255002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FT2: Business Development</a:t>
            </a:r>
            <a:endParaRPr kumimoji="0" lang="en-US" sz="16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1EF1B61-FC16-46CB-80AC-09133E4BA452}"/>
              </a:ext>
            </a:extLst>
          </p:cNvPr>
          <p:cNvSpPr/>
          <p:nvPr/>
        </p:nvSpPr>
        <p:spPr>
          <a:xfrm>
            <a:off x="6950473" y="2368286"/>
            <a:ext cx="262806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FT3: International Scaling</a:t>
            </a:r>
            <a:endParaRPr kumimoji="0" lang="en-US" sz="16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0B8F9EED-F3E7-40E5-BFF4-F5588747045C}"/>
              </a:ext>
            </a:extLst>
          </p:cNvPr>
          <p:cNvSpPr/>
          <p:nvPr/>
        </p:nvSpPr>
        <p:spPr>
          <a:xfrm>
            <a:off x="1728292" y="5916142"/>
            <a:ext cx="2123265" cy="398599"/>
          </a:xfrm>
          <a:prstGeom prst="wedgeRoundRectCallout">
            <a:avLst>
              <a:gd name="adj1" fmla="val -45955"/>
              <a:gd name="adj2" fmla="val -123890"/>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Verified business Idea</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peech Bubble: Rectangle with Corners Rounded 9">
            <a:extLst>
              <a:ext uri="{FF2B5EF4-FFF2-40B4-BE49-F238E27FC236}">
                <a16:creationId xmlns:a16="http://schemas.microsoft.com/office/drawing/2014/main" id="{765DDA14-6428-4E41-B225-BEFC3B391CD5}"/>
              </a:ext>
            </a:extLst>
          </p:cNvPr>
          <p:cNvSpPr/>
          <p:nvPr/>
        </p:nvSpPr>
        <p:spPr>
          <a:xfrm>
            <a:off x="5040993" y="5425828"/>
            <a:ext cx="2726105" cy="398599"/>
          </a:xfrm>
          <a:prstGeom prst="wedgeRoundRectCallout">
            <a:avLst>
              <a:gd name="adj1" fmla="val -41288"/>
              <a:gd name="adj2" fmla="val -102383"/>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Minimum viable product</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peech Bubble: Rectangle with Corners Rounded 10">
            <a:extLst>
              <a:ext uri="{FF2B5EF4-FFF2-40B4-BE49-F238E27FC236}">
                <a16:creationId xmlns:a16="http://schemas.microsoft.com/office/drawing/2014/main" id="{062041EC-850F-454C-8E43-E3242810EF0F}"/>
              </a:ext>
            </a:extLst>
          </p:cNvPr>
          <p:cNvSpPr/>
          <p:nvPr/>
        </p:nvSpPr>
        <p:spPr>
          <a:xfrm>
            <a:off x="8076192" y="4144820"/>
            <a:ext cx="2372733" cy="398599"/>
          </a:xfrm>
          <a:prstGeom prst="wedgeRoundRectCallout">
            <a:avLst>
              <a:gd name="adj1" fmla="val -48198"/>
              <a:gd name="adj2" fmla="val -109552"/>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Viable business on a limited market and ready to scale	</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peech Bubble: Rectangle with Corners Rounded 11">
            <a:extLst>
              <a:ext uri="{FF2B5EF4-FFF2-40B4-BE49-F238E27FC236}">
                <a16:creationId xmlns:a16="http://schemas.microsoft.com/office/drawing/2014/main" id="{1E5703AE-3D45-46C2-A577-B2D7BA92DFC8}"/>
              </a:ext>
            </a:extLst>
          </p:cNvPr>
          <p:cNvSpPr/>
          <p:nvPr/>
        </p:nvSpPr>
        <p:spPr>
          <a:xfrm>
            <a:off x="9787301" y="2338263"/>
            <a:ext cx="2061799" cy="398599"/>
          </a:xfrm>
          <a:prstGeom prst="wedgeRoundRectCallout">
            <a:avLst>
              <a:gd name="adj1" fmla="val -48198"/>
              <a:gd name="adj2" fmla="val -109552"/>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Scaled company	</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0">
            <a:extLst>
              <a:ext uri="{FF2B5EF4-FFF2-40B4-BE49-F238E27FC236}">
                <a16:creationId xmlns:a16="http://schemas.microsoft.com/office/drawing/2014/main" id="{EBEC9E4E-B06D-44F2-B2A6-C1AFB8045860}"/>
              </a:ext>
            </a:extLst>
          </p:cNvPr>
          <p:cNvSpPr/>
          <p:nvPr/>
        </p:nvSpPr>
        <p:spPr>
          <a:xfrm>
            <a:off x="1835625" y="1793626"/>
            <a:ext cx="8202779" cy="3729066"/>
          </a:xfrm>
          <a:custGeom>
            <a:avLst/>
            <a:gdLst>
              <a:gd name="connsiteX0" fmla="*/ 0 w 4017790"/>
              <a:gd name="connsiteY0" fmla="*/ 4062625 h 4337341"/>
              <a:gd name="connsiteX1" fmla="*/ 2072021 w 4017790"/>
              <a:gd name="connsiteY1" fmla="*/ 3906656 h 4337341"/>
              <a:gd name="connsiteX2" fmla="*/ 4017790 w 4017790"/>
              <a:gd name="connsiteY2" fmla="*/ 0 h 4337341"/>
              <a:gd name="connsiteX0" fmla="*/ 0 w 4017790"/>
              <a:gd name="connsiteY0" fmla="*/ 4062625 h 4108465"/>
              <a:gd name="connsiteX1" fmla="*/ 2955787 w 4017790"/>
              <a:gd name="connsiteY1" fmla="*/ 2740601 h 4108465"/>
              <a:gd name="connsiteX2" fmla="*/ 4017790 w 4017790"/>
              <a:gd name="connsiteY2" fmla="*/ 0 h 4108465"/>
              <a:gd name="connsiteX0" fmla="*/ 0 w 4017790"/>
              <a:gd name="connsiteY0" fmla="*/ 4062625 h 4108465"/>
              <a:gd name="connsiteX1" fmla="*/ 2955787 w 4017790"/>
              <a:gd name="connsiteY1" fmla="*/ 2740601 h 4108465"/>
              <a:gd name="connsiteX2" fmla="*/ 4017790 w 4017790"/>
              <a:gd name="connsiteY2" fmla="*/ 0 h 4108465"/>
              <a:gd name="connsiteX0" fmla="*/ 0 w 4017790"/>
              <a:gd name="connsiteY0" fmla="*/ 4062625 h 4062625"/>
              <a:gd name="connsiteX1" fmla="*/ 4017790 w 4017790"/>
              <a:gd name="connsiteY1" fmla="*/ 0 h 4062625"/>
              <a:gd name="connsiteX0" fmla="*/ 0 w 4017790"/>
              <a:gd name="connsiteY0" fmla="*/ 4062625 h 4062631"/>
              <a:gd name="connsiteX1" fmla="*/ 4017790 w 4017790"/>
              <a:gd name="connsiteY1" fmla="*/ 0 h 4062631"/>
              <a:gd name="connsiteX0" fmla="*/ 0 w 4017790"/>
              <a:gd name="connsiteY0" fmla="*/ 4062625 h 4062633"/>
              <a:gd name="connsiteX1" fmla="*/ 4017790 w 4017790"/>
              <a:gd name="connsiteY1" fmla="*/ 0 h 4062633"/>
              <a:gd name="connsiteX0" fmla="*/ 0 w 4017790"/>
              <a:gd name="connsiteY0" fmla="*/ 4062625 h 4062625"/>
              <a:gd name="connsiteX1" fmla="*/ 4017790 w 4017790"/>
              <a:gd name="connsiteY1" fmla="*/ 0 h 4062625"/>
              <a:gd name="connsiteX0" fmla="*/ 0 w 4017790"/>
              <a:gd name="connsiteY0" fmla="*/ 4062625 h 4062625"/>
              <a:gd name="connsiteX1" fmla="*/ 4017790 w 4017790"/>
              <a:gd name="connsiteY1" fmla="*/ 0 h 4062625"/>
            </a:gdLst>
            <a:ahLst/>
            <a:cxnLst>
              <a:cxn ang="0">
                <a:pos x="connsiteX0" y="connsiteY0"/>
              </a:cxn>
              <a:cxn ang="0">
                <a:pos x="connsiteX1" y="connsiteY1"/>
              </a:cxn>
            </a:cxnLst>
            <a:rect l="l" t="t" r="r" b="b"/>
            <a:pathLst>
              <a:path w="4017790" h="4062625">
                <a:moveTo>
                  <a:pt x="0" y="4062625"/>
                </a:moveTo>
                <a:cubicBezTo>
                  <a:pt x="2327000" y="4060149"/>
                  <a:pt x="3287509" y="2096919"/>
                  <a:pt x="4017790" y="0"/>
                </a:cubicBezTo>
              </a:path>
            </a:pathLst>
          </a:custGeom>
          <a:ln w="47625">
            <a:round/>
            <a:headEnd type="oval" w="med" len="med"/>
            <a:tailEnd type="arrow"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6606283-03E5-46DB-8BA8-9710F6C2E835}"/>
              </a:ext>
            </a:extLst>
          </p:cNvPr>
          <p:cNvSpPr/>
          <p:nvPr/>
        </p:nvSpPr>
        <p:spPr>
          <a:xfrm>
            <a:off x="5154193" y="5082271"/>
            <a:ext cx="85725"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458816A-8F30-4F0E-9001-758166D43BDF}"/>
              </a:ext>
            </a:extLst>
          </p:cNvPr>
          <p:cNvSpPr/>
          <p:nvPr/>
        </p:nvSpPr>
        <p:spPr>
          <a:xfrm>
            <a:off x="7990467" y="3779359"/>
            <a:ext cx="85725"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6296F2C7-2FD5-4ACF-BD94-FE7357F43E50}"/>
              </a:ext>
            </a:extLst>
          </p:cNvPr>
          <p:cNvSpPr/>
          <p:nvPr/>
        </p:nvSpPr>
        <p:spPr>
          <a:xfrm>
            <a:off x="9747390" y="2060283"/>
            <a:ext cx="85725"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782EC24-B9EA-48F6-8641-EED8997013F8}"/>
              </a:ext>
            </a:extLst>
          </p:cNvPr>
          <p:cNvPicPr>
            <a:picLocks noChangeAspect="1"/>
          </p:cNvPicPr>
          <p:nvPr/>
        </p:nvPicPr>
        <p:blipFill>
          <a:blip r:embed="rId3"/>
          <a:stretch>
            <a:fillRect/>
          </a:stretch>
        </p:blipFill>
        <p:spPr>
          <a:xfrm>
            <a:off x="3410218" y="2588657"/>
            <a:ext cx="5651482" cy="2609314"/>
          </a:xfrm>
          <a:prstGeom prst="rect">
            <a:avLst/>
          </a:prstGeom>
        </p:spPr>
      </p:pic>
    </p:spTree>
    <p:extLst>
      <p:ext uri="{BB962C8B-B14F-4D97-AF65-F5344CB8AC3E}">
        <p14:creationId xmlns:p14="http://schemas.microsoft.com/office/powerpoint/2010/main" val="359974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3E56A-771D-48FA-A51C-5D7D4F12DDEC}"/>
              </a:ext>
            </a:extLst>
          </p:cNvPr>
          <p:cNvSpPr>
            <a:spLocks noGrp="1"/>
          </p:cNvSpPr>
          <p:nvPr>
            <p:ph type="body" sz="quarter" idx="11"/>
          </p:nvPr>
        </p:nvSpPr>
        <p:spPr/>
        <p:txBody>
          <a:bodyPr/>
          <a:lstStyle/>
          <a:p>
            <a:r>
              <a:rPr lang="nb-NO" dirty="0" err="1"/>
              <a:t>Collaborating</a:t>
            </a:r>
            <a:r>
              <a:rPr lang="nb-NO" dirty="0"/>
              <a:t> R&amp;D </a:t>
            </a:r>
            <a:r>
              <a:rPr lang="nb-NO" dirty="0" err="1"/>
              <a:t>institutions</a:t>
            </a:r>
            <a:endParaRPr lang="nb-NO" dirty="0"/>
          </a:p>
        </p:txBody>
      </p:sp>
      <p:pic>
        <p:nvPicPr>
          <p:cNvPr id="5" name="Picture 4">
            <a:extLst>
              <a:ext uri="{FF2B5EF4-FFF2-40B4-BE49-F238E27FC236}">
                <a16:creationId xmlns:a16="http://schemas.microsoft.com/office/drawing/2014/main" id="{47D5121F-A11A-4CBE-A7B7-C8B44C1808F9}"/>
              </a:ext>
            </a:extLst>
          </p:cNvPr>
          <p:cNvPicPr>
            <a:picLocks noChangeAspect="1"/>
          </p:cNvPicPr>
          <p:nvPr/>
        </p:nvPicPr>
        <p:blipFill>
          <a:blip r:embed="rId2"/>
          <a:stretch>
            <a:fillRect/>
          </a:stretch>
        </p:blipFill>
        <p:spPr>
          <a:xfrm>
            <a:off x="872315" y="2354035"/>
            <a:ext cx="3467100" cy="1314450"/>
          </a:xfrm>
          <a:prstGeom prst="rect">
            <a:avLst/>
          </a:prstGeom>
        </p:spPr>
      </p:pic>
      <p:pic>
        <p:nvPicPr>
          <p:cNvPr id="6" name="Picture 5">
            <a:extLst>
              <a:ext uri="{FF2B5EF4-FFF2-40B4-BE49-F238E27FC236}">
                <a16:creationId xmlns:a16="http://schemas.microsoft.com/office/drawing/2014/main" id="{CA96EA26-DF39-4451-BEEC-6320DEFD75F9}"/>
              </a:ext>
            </a:extLst>
          </p:cNvPr>
          <p:cNvPicPr>
            <a:picLocks noChangeAspect="1"/>
          </p:cNvPicPr>
          <p:nvPr/>
        </p:nvPicPr>
        <p:blipFill>
          <a:blip r:embed="rId3"/>
          <a:stretch>
            <a:fillRect/>
          </a:stretch>
        </p:blipFill>
        <p:spPr>
          <a:xfrm>
            <a:off x="4799607" y="1736512"/>
            <a:ext cx="1921816" cy="1921816"/>
          </a:xfrm>
          <a:prstGeom prst="rect">
            <a:avLst/>
          </a:prstGeom>
        </p:spPr>
      </p:pic>
      <p:pic>
        <p:nvPicPr>
          <p:cNvPr id="7" name="Picture 6">
            <a:extLst>
              <a:ext uri="{FF2B5EF4-FFF2-40B4-BE49-F238E27FC236}">
                <a16:creationId xmlns:a16="http://schemas.microsoft.com/office/drawing/2014/main" id="{BC0B748A-DC4F-4F17-AEA0-DEBFFC0496F5}"/>
              </a:ext>
            </a:extLst>
          </p:cNvPr>
          <p:cNvPicPr>
            <a:picLocks noChangeAspect="1"/>
          </p:cNvPicPr>
          <p:nvPr/>
        </p:nvPicPr>
        <p:blipFill>
          <a:blip r:embed="rId4"/>
          <a:stretch>
            <a:fillRect/>
          </a:stretch>
        </p:blipFill>
        <p:spPr>
          <a:xfrm>
            <a:off x="7012420" y="1746669"/>
            <a:ext cx="1947670" cy="1921816"/>
          </a:xfrm>
          <a:prstGeom prst="rect">
            <a:avLst/>
          </a:prstGeom>
        </p:spPr>
      </p:pic>
      <p:pic>
        <p:nvPicPr>
          <p:cNvPr id="8" name="Picture 7">
            <a:extLst>
              <a:ext uri="{FF2B5EF4-FFF2-40B4-BE49-F238E27FC236}">
                <a16:creationId xmlns:a16="http://schemas.microsoft.com/office/drawing/2014/main" id="{479969F1-1312-4217-8043-CC206F93648A}"/>
              </a:ext>
            </a:extLst>
          </p:cNvPr>
          <p:cNvPicPr>
            <a:picLocks noChangeAspect="1"/>
          </p:cNvPicPr>
          <p:nvPr/>
        </p:nvPicPr>
        <p:blipFill>
          <a:blip r:embed="rId5"/>
          <a:stretch>
            <a:fillRect/>
          </a:stretch>
        </p:blipFill>
        <p:spPr>
          <a:xfrm>
            <a:off x="872315" y="4426753"/>
            <a:ext cx="4399481" cy="835560"/>
          </a:xfrm>
          <a:prstGeom prst="rect">
            <a:avLst/>
          </a:prstGeom>
        </p:spPr>
      </p:pic>
      <p:pic>
        <p:nvPicPr>
          <p:cNvPr id="10" name="Picture 9">
            <a:extLst>
              <a:ext uri="{FF2B5EF4-FFF2-40B4-BE49-F238E27FC236}">
                <a16:creationId xmlns:a16="http://schemas.microsoft.com/office/drawing/2014/main" id="{011EAE7D-FBBB-4413-BBB6-5E2E0698AC57}"/>
              </a:ext>
            </a:extLst>
          </p:cNvPr>
          <p:cNvPicPr>
            <a:picLocks noChangeAspect="1"/>
          </p:cNvPicPr>
          <p:nvPr/>
        </p:nvPicPr>
        <p:blipFill>
          <a:blip r:embed="rId6"/>
          <a:stretch>
            <a:fillRect/>
          </a:stretch>
        </p:blipFill>
        <p:spPr>
          <a:xfrm>
            <a:off x="5623832" y="4426753"/>
            <a:ext cx="2562225" cy="1790700"/>
          </a:xfrm>
          <a:prstGeom prst="rect">
            <a:avLst/>
          </a:prstGeom>
        </p:spPr>
      </p:pic>
      <p:pic>
        <p:nvPicPr>
          <p:cNvPr id="11" name="Picture 10">
            <a:extLst>
              <a:ext uri="{FF2B5EF4-FFF2-40B4-BE49-F238E27FC236}">
                <a16:creationId xmlns:a16="http://schemas.microsoft.com/office/drawing/2014/main" id="{581F8B8D-A438-4206-94E1-487CDBCDC50F}"/>
              </a:ext>
            </a:extLst>
          </p:cNvPr>
          <p:cNvPicPr>
            <a:picLocks noChangeAspect="1"/>
          </p:cNvPicPr>
          <p:nvPr/>
        </p:nvPicPr>
        <p:blipFill>
          <a:blip r:embed="rId7"/>
          <a:stretch>
            <a:fillRect/>
          </a:stretch>
        </p:blipFill>
        <p:spPr>
          <a:xfrm>
            <a:off x="9251087" y="1736511"/>
            <a:ext cx="1975486" cy="1931973"/>
          </a:xfrm>
          <a:prstGeom prst="rect">
            <a:avLst/>
          </a:prstGeom>
        </p:spPr>
      </p:pic>
    </p:spTree>
    <p:extLst>
      <p:ext uri="{BB962C8B-B14F-4D97-AF65-F5344CB8AC3E}">
        <p14:creationId xmlns:p14="http://schemas.microsoft.com/office/powerpoint/2010/main" val="404695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45E4730-4107-4A34-97E3-9B32D90EB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973"/>
            <a:ext cx="12192000" cy="5504055"/>
          </a:xfrm>
          <a:prstGeom prst="rect">
            <a:avLst/>
          </a:prstGeom>
        </p:spPr>
      </p:pic>
    </p:spTree>
    <p:extLst>
      <p:ext uri="{BB962C8B-B14F-4D97-AF65-F5344CB8AC3E}">
        <p14:creationId xmlns:p14="http://schemas.microsoft.com/office/powerpoint/2010/main" val="121967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13708" y="1219091"/>
            <a:ext cx="5542715" cy="3757837"/>
          </a:xfrm>
        </p:spPr>
        <p:txBody>
          <a:bodyPr>
            <a:normAutofit/>
          </a:bodyPr>
          <a:lstStyle/>
          <a:p>
            <a:r>
              <a:rPr lang="en-GB" sz="3200" dirty="0">
                <a:cs typeface="Arial"/>
              </a:rPr>
              <a:t>Mission</a:t>
            </a:r>
            <a:br>
              <a:rPr lang="en-GB" sz="3200" dirty="0">
                <a:cs typeface="Arial"/>
              </a:rPr>
            </a:br>
            <a:r>
              <a:rPr lang="en-GB" sz="2400" dirty="0">
                <a:cs typeface="Arial"/>
              </a:rPr>
              <a:t>Our network offers easy access to the most renowned health institutions and testing hubs within healthcare in the Nordics. </a:t>
            </a:r>
            <a:br>
              <a:rPr lang="en-GB" sz="2400" dirty="0">
                <a:cs typeface="Arial"/>
              </a:rPr>
            </a:br>
            <a:br>
              <a:rPr lang="en-GB" sz="2400" dirty="0">
                <a:cs typeface="Arial"/>
              </a:rPr>
            </a:br>
            <a:r>
              <a:rPr lang="en-US" sz="2400" dirty="0">
                <a:cs typeface="Arial"/>
              </a:rPr>
              <a:t>Professional expertise provides predictability and solid services based on real customer needs.</a:t>
            </a:r>
            <a:endParaRPr lang="nb-NO" sz="3200" dirty="0"/>
          </a:p>
        </p:txBody>
      </p:sp>
    </p:spTree>
    <p:extLst>
      <p:ext uri="{BB962C8B-B14F-4D97-AF65-F5344CB8AC3E}">
        <p14:creationId xmlns:p14="http://schemas.microsoft.com/office/powerpoint/2010/main" val="129458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MT logo">
            <a:extLst>
              <a:ext uri="{FF2B5EF4-FFF2-40B4-BE49-F238E27FC236}">
                <a16:creationId xmlns:a16="http://schemas.microsoft.com/office/drawing/2014/main" id="{B3A3E69B-4303-4E31-B52B-A927E277C5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018" y="2169167"/>
            <a:ext cx="2363895" cy="495636"/>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descr="Skjermutklipp">
            <a:extLst>
              <a:ext uri="{FF2B5EF4-FFF2-40B4-BE49-F238E27FC236}">
                <a16:creationId xmlns:a16="http://schemas.microsoft.com/office/drawing/2014/main" id="{ED7B49DE-2EBD-4958-8213-875CAFBFE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141" y="2955430"/>
            <a:ext cx="2910039" cy="727511"/>
          </a:xfrm>
          <a:prstGeom prst="rect">
            <a:avLst/>
          </a:prstGeom>
        </p:spPr>
      </p:pic>
      <p:pic>
        <p:nvPicPr>
          <p:cNvPr id="9" name="Picture 10" descr="Home">
            <a:extLst>
              <a:ext uri="{FF2B5EF4-FFF2-40B4-BE49-F238E27FC236}">
                <a16:creationId xmlns:a16="http://schemas.microsoft.com/office/drawing/2014/main" id="{50CFF02D-1A89-458A-A272-561662D64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250" y="4479283"/>
            <a:ext cx="1733356" cy="6586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Gå til startsiden">
            <a:extLst>
              <a:ext uri="{FF2B5EF4-FFF2-40B4-BE49-F238E27FC236}">
                <a16:creationId xmlns:a16="http://schemas.microsoft.com/office/drawing/2014/main" id="{2BDA3D83-CA02-40FF-9597-F412786BB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437" y="3842227"/>
            <a:ext cx="30353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e 15">
            <a:extLst>
              <a:ext uri="{FF2B5EF4-FFF2-40B4-BE49-F238E27FC236}">
                <a16:creationId xmlns:a16="http://schemas.microsoft.com/office/drawing/2014/main" id="{820EA92E-0303-4453-8D11-1EE40B1D0FA8}"/>
              </a:ext>
            </a:extLst>
          </p:cNvPr>
          <p:cNvGrpSpPr/>
          <p:nvPr/>
        </p:nvGrpSpPr>
        <p:grpSpPr>
          <a:xfrm>
            <a:off x="3788811" y="789107"/>
            <a:ext cx="2426988" cy="760279"/>
            <a:chOff x="3007690" y="318764"/>
            <a:chExt cx="1820241" cy="570209"/>
          </a:xfrm>
        </p:grpSpPr>
        <p:pic>
          <p:nvPicPr>
            <p:cNvPr id="5" name="Bilde 4" descr="Skjermutklipp">
              <a:extLst>
                <a:ext uri="{FF2B5EF4-FFF2-40B4-BE49-F238E27FC236}">
                  <a16:creationId xmlns:a16="http://schemas.microsoft.com/office/drawing/2014/main" id="{736B7F3E-29DC-4AD6-8591-133196A61AEC}"/>
                </a:ext>
              </a:extLst>
            </p:cNvPr>
            <p:cNvPicPr>
              <a:picLocks noChangeAspect="1"/>
            </p:cNvPicPr>
            <p:nvPr/>
          </p:nvPicPr>
          <p:blipFill rotWithShape="1">
            <a:blip r:embed="rId6">
              <a:extLst>
                <a:ext uri="{28A0092B-C50C-407E-A947-70E740481C1C}">
                  <a14:useLocalDpi xmlns:a14="http://schemas.microsoft.com/office/drawing/2010/main" val="0"/>
                </a:ext>
              </a:extLst>
            </a:blip>
            <a:srcRect l="-1" r="50000"/>
            <a:stretch/>
          </p:blipFill>
          <p:spPr>
            <a:xfrm>
              <a:off x="3007690" y="318764"/>
              <a:ext cx="1820241" cy="413850"/>
            </a:xfrm>
            <a:prstGeom prst="rect">
              <a:avLst/>
            </a:prstGeom>
          </p:spPr>
        </p:pic>
        <p:pic>
          <p:nvPicPr>
            <p:cNvPr id="15" name="Bilde 14" descr="Skjermutklipp">
              <a:extLst>
                <a:ext uri="{FF2B5EF4-FFF2-40B4-BE49-F238E27FC236}">
                  <a16:creationId xmlns:a16="http://schemas.microsoft.com/office/drawing/2014/main" id="{AD10F7DB-8F31-49E6-A6AA-E7B9E1D299B6}"/>
                </a:ext>
              </a:extLst>
            </p:cNvPr>
            <p:cNvPicPr>
              <a:picLocks noChangeAspect="1"/>
            </p:cNvPicPr>
            <p:nvPr/>
          </p:nvPicPr>
          <p:blipFill rotWithShape="1">
            <a:blip r:embed="rId6">
              <a:extLst>
                <a:ext uri="{28A0092B-C50C-407E-A947-70E740481C1C}">
                  <a14:useLocalDpi xmlns:a14="http://schemas.microsoft.com/office/drawing/2010/main" val="0"/>
                </a:ext>
              </a:extLst>
            </a:blip>
            <a:srcRect l="53652" t="54954" b="7264"/>
            <a:stretch/>
          </p:blipFill>
          <p:spPr>
            <a:xfrm>
              <a:off x="3044475" y="732614"/>
              <a:ext cx="1687289" cy="156359"/>
            </a:xfrm>
            <a:prstGeom prst="rect">
              <a:avLst/>
            </a:prstGeom>
          </p:spPr>
        </p:pic>
      </p:grpSp>
      <p:pic>
        <p:nvPicPr>
          <p:cNvPr id="23" name="Bilde 22" descr="Skjermutklipp">
            <a:extLst>
              <a:ext uri="{FF2B5EF4-FFF2-40B4-BE49-F238E27FC236}">
                <a16:creationId xmlns:a16="http://schemas.microsoft.com/office/drawing/2014/main" id="{CE80E056-3F2E-4076-B1F6-450D1FCE29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2541" y="5517733"/>
            <a:ext cx="3657619" cy="466168"/>
          </a:xfrm>
          <a:prstGeom prst="rect">
            <a:avLst/>
          </a:prstGeom>
        </p:spPr>
      </p:pic>
      <p:pic>
        <p:nvPicPr>
          <p:cNvPr id="24" name="Bilde 23">
            <a:extLst>
              <a:ext uri="{FF2B5EF4-FFF2-40B4-BE49-F238E27FC236}">
                <a16:creationId xmlns:a16="http://schemas.microsoft.com/office/drawing/2014/main" id="{AE08D417-1775-42B0-9ACC-BF2939512072}"/>
              </a:ext>
            </a:extLst>
          </p:cNvPr>
          <p:cNvPicPr>
            <a:picLocks noChangeAspect="1"/>
          </p:cNvPicPr>
          <p:nvPr/>
        </p:nvPicPr>
        <p:blipFill>
          <a:blip r:embed="rId8"/>
          <a:stretch>
            <a:fillRect/>
          </a:stretch>
        </p:blipFill>
        <p:spPr>
          <a:xfrm>
            <a:off x="7506901" y="1569095"/>
            <a:ext cx="2106705" cy="589992"/>
          </a:xfrm>
          <a:prstGeom prst="rect">
            <a:avLst/>
          </a:prstGeom>
        </p:spPr>
      </p:pic>
      <p:pic>
        <p:nvPicPr>
          <p:cNvPr id="26" name="Bilde 25">
            <a:extLst>
              <a:ext uri="{FF2B5EF4-FFF2-40B4-BE49-F238E27FC236}">
                <a16:creationId xmlns:a16="http://schemas.microsoft.com/office/drawing/2014/main" id="{376F090A-2E10-48D6-8334-EB1EB47048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9999" y="5361614"/>
            <a:ext cx="1652307" cy="792657"/>
          </a:xfrm>
          <a:prstGeom prst="rect">
            <a:avLst/>
          </a:prstGeom>
        </p:spPr>
      </p:pic>
      <p:sp>
        <p:nvSpPr>
          <p:cNvPr id="13" name="Tittel 1">
            <a:extLst>
              <a:ext uri="{FF2B5EF4-FFF2-40B4-BE49-F238E27FC236}">
                <a16:creationId xmlns:a16="http://schemas.microsoft.com/office/drawing/2014/main" id="{05B75952-028A-4BED-9A8E-0D73F1ACE901}"/>
              </a:ext>
            </a:extLst>
          </p:cNvPr>
          <p:cNvSpPr txBox="1">
            <a:spLocks/>
          </p:cNvSpPr>
          <p:nvPr/>
        </p:nvSpPr>
        <p:spPr>
          <a:xfrm>
            <a:off x="153320" y="398886"/>
            <a:ext cx="11868512" cy="1007381"/>
          </a:xfrm>
          <a:prstGeom prst="rect">
            <a:avLst/>
          </a:prstGeom>
        </p:spPr>
        <p:txBody>
          <a:bodyPr>
            <a:normAutofit/>
          </a:bodyPr>
          <a:lstStyle>
            <a:lvl1pPr algn="l" defTabSz="685732" rtl="0" eaLnBrk="1" latinLnBrk="0" hangingPunct="1">
              <a:lnSpc>
                <a:spcPct val="90000"/>
              </a:lnSpc>
              <a:spcBef>
                <a:spcPct val="0"/>
              </a:spcBef>
              <a:buNone/>
              <a:defRPr sz="2300" kern="1200">
                <a:solidFill>
                  <a:srgbClr val="002B49"/>
                </a:solidFill>
                <a:latin typeface="+mj-lt"/>
                <a:ea typeface="+mj-ea"/>
                <a:cs typeface="+mj-cs"/>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2B49"/>
                </a:solidFill>
                <a:effectLst/>
                <a:uLnTx/>
                <a:uFillTx/>
                <a:latin typeface="Arial" panose="020B0604020202020204"/>
                <a:ea typeface="+mj-ea"/>
                <a:cs typeface="+mj-cs"/>
              </a:rPr>
              <a:t>Nordic Proof </a:t>
            </a:r>
          </a:p>
          <a:p>
            <a:pPr marL="0" marR="0" lvl="0" indent="0" algn="l" defTabSz="91428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2B49"/>
                </a:solidFill>
                <a:effectLst/>
                <a:uLnTx/>
                <a:uFillTx/>
                <a:latin typeface="Arial" panose="020B0604020202020204"/>
                <a:ea typeface="+mj-ea"/>
                <a:cs typeface="+mj-cs"/>
              </a:rPr>
              <a:t>partners</a:t>
            </a:r>
          </a:p>
        </p:txBody>
      </p:sp>
    </p:spTree>
    <p:extLst>
      <p:ext uri="{BB962C8B-B14F-4D97-AF65-F5344CB8AC3E}">
        <p14:creationId xmlns:p14="http://schemas.microsoft.com/office/powerpoint/2010/main" val="224329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DE6C13-FB82-42E1-93B5-48F9FACBBA7B}"/>
              </a:ext>
            </a:extLst>
          </p:cNvPr>
          <p:cNvSpPr>
            <a:spLocks noGrp="1"/>
          </p:cNvSpPr>
          <p:nvPr>
            <p:ph type="ctrTitle"/>
          </p:nvPr>
        </p:nvSpPr>
        <p:spPr>
          <a:xfrm>
            <a:off x="665841" y="3193060"/>
            <a:ext cx="5059115" cy="2531069"/>
          </a:xfrm>
        </p:spPr>
        <p:txBody>
          <a:bodyPr>
            <a:normAutofit/>
          </a:bodyPr>
          <a:lstStyle/>
          <a:p>
            <a:pPr algn="ctr"/>
            <a:r>
              <a:rPr lang="en-US" dirty="0"/>
              <a:t>Welcome to Nordic Proof</a:t>
            </a:r>
            <a:br>
              <a:rPr lang="en-US" dirty="0"/>
            </a:br>
            <a:br>
              <a:rPr lang="en-US" dirty="0"/>
            </a:br>
            <a:r>
              <a:rPr lang="en-US" sz="2133" dirty="0">
                <a:solidFill>
                  <a:schemeClr val="bg1">
                    <a:lumMod val="95000"/>
                  </a:schemeClr>
                </a:solidFill>
                <a:hlinkClick r:id="rId2"/>
              </a:rPr>
              <a:t>www.nordicproof.org</a:t>
            </a:r>
            <a:br>
              <a:rPr lang="en-US" sz="2133" dirty="0">
                <a:solidFill>
                  <a:schemeClr val="bg1">
                    <a:lumMod val="95000"/>
                  </a:schemeClr>
                </a:solidFill>
              </a:rPr>
            </a:br>
            <a:r>
              <a:rPr lang="en-US" sz="2133" dirty="0">
                <a:solidFill>
                  <a:schemeClr val="bg1">
                    <a:lumMod val="95000"/>
                  </a:schemeClr>
                </a:solidFill>
              </a:rPr>
              <a:t>Facebook – Nordic Proof</a:t>
            </a:r>
            <a:br>
              <a:rPr lang="en-US" sz="2133" dirty="0">
                <a:solidFill>
                  <a:schemeClr val="bg1">
                    <a:lumMod val="95000"/>
                  </a:schemeClr>
                </a:solidFill>
              </a:rPr>
            </a:br>
            <a:r>
              <a:rPr lang="en-US" sz="2133" dirty="0">
                <a:solidFill>
                  <a:schemeClr val="bg1">
                    <a:lumMod val="95000"/>
                  </a:schemeClr>
                </a:solidFill>
                <a:hlinkClick r:id="rId3"/>
              </a:rPr>
              <a:t>mail@nordicproof.org</a:t>
            </a:r>
            <a:br>
              <a:rPr lang="en-US" sz="2133" dirty="0">
                <a:solidFill>
                  <a:schemeClr val="bg1">
                    <a:lumMod val="95000"/>
                  </a:schemeClr>
                </a:solidFill>
              </a:rPr>
            </a:br>
            <a:endParaRPr lang="en-US" dirty="0">
              <a:solidFill>
                <a:schemeClr val="bg1">
                  <a:lumMod val="95000"/>
                </a:schemeClr>
              </a:solidFill>
            </a:endParaRPr>
          </a:p>
        </p:txBody>
      </p:sp>
      <p:pic>
        <p:nvPicPr>
          <p:cNvPr id="7" name="Plassholder for bilde 6">
            <a:extLst>
              <a:ext uri="{FF2B5EF4-FFF2-40B4-BE49-F238E27FC236}">
                <a16:creationId xmlns:a16="http://schemas.microsoft.com/office/drawing/2014/main" id="{0DC9BC42-8568-4E81-9FE2-78A682C8F72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330" r="20330"/>
          <a:stretch>
            <a:fillRect/>
          </a:stretch>
        </p:blipFill>
        <p:spPr/>
      </p:pic>
      <p:sp>
        <p:nvSpPr>
          <p:cNvPr id="5" name="Rektangel 4">
            <a:extLst>
              <a:ext uri="{FF2B5EF4-FFF2-40B4-BE49-F238E27FC236}">
                <a16:creationId xmlns:a16="http://schemas.microsoft.com/office/drawing/2014/main" id="{A0B79FE3-0ABF-479F-ACC3-F999A4F41C9E}"/>
              </a:ext>
            </a:extLst>
          </p:cNvPr>
          <p:cNvSpPr/>
          <p:nvPr/>
        </p:nvSpPr>
        <p:spPr>
          <a:xfrm>
            <a:off x="504180" y="5832661"/>
            <a:ext cx="5382440" cy="666977"/>
          </a:xfrm>
          <a:prstGeom prst="rect">
            <a:avLst/>
          </a:prstGeom>
          <a:solidFill>
            <a:srgbClr val="002B49"/>
          </a:solidFill>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solidFill>
                <a:effectLst/>
                <a:uLnTx/>
                <a:uFillTx/>
                <a:latin typeface="Arial" panose="020B0604020202020204"/>
                <a:ea typeface="+mn-ea"/>
                <a:cs typeface="+mn-cs"/>
              </a:rPr>
              <a:t>Bridging today’s health solutions with the unlimited potential of tomorrow</a:t>
            </a:r>
            <a:endParaRPr kumimoji="0" lang="nb-NO" sz="1867"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E56C9334-BDAC-4378-9315-EFA6461AFB86}"/>
              </a:ext>
            </a:extLst>
          </p:cNvPr>
          <p:cNvPicPr>
            <a:picLocks noChangeAspect="1"/>
          </p:cNvPicPr>
          <p:nvPr/>
        </p:nvPicPr>
        <p:blipFill rotWithShape="1">
          <a:blip r:embed="rId5">
            <a:extLst>
              <a:ext uri="{28A0092B-C50C-407E-A947-70E740481C1C}">
                <a14:useLocalDpi xmlns:a14="http://schemas.microsoft.com/office/drawing/2010/main" val="0"/>
              </a:ext>
            </a:extLst>
          </a:blip>
          <a:srcRect b="37374"/>
          <a:stretch/>
        </p:blipFill>
        <p:spPr>
          <a:xfrm>
            <a:off x="1348997" y="-73335"/>
            <a:ext cx="3692807" cy="3266395"/>
          </a:xfrm>
          <a:prstGeom prst="rect">
            <a:avLst/>
          </a:prstGeom>
        </p:spPr>
      </p:pic>
    </p:spTree>
    <p:extLst>
      <p:ext uri="{BB962C8B-B14F-4D97-AF65-F5344CB8AC3E}">
        <p14:creationId xmlns:p14="http://schemas.microsoft.com/office/powerpoint/2010/main" val="23978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54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813" y="3994976"/>
            <a:ext cx="9698037" cy="1994392"/>
          </a:xfrm>
        </p:spPr>
        <p:txBody>
          <a:bodyPr/>
          <a:lstStyle/>
          <a:p>
            <a:r>
              <a:rPr lang="en-GB" dirty="0"/>
              <a:t>Funding opportunities for the Norwegian health industry</a:t>
            </a:r>
            <a:br>
              <a:rPr lang="en-GB" dirty="0"/>
            </a:br>
            <a:endParaRPr lang="en-GB" dirty="0"/>
          </a:p>
        </p:txBody>
      </p:sp>
    </p:spTree>
    <p:extLst>
      <p:ext uri="{BB962C8B-B14F-4D97-AF65-F5344CB8AC3E}">
        <p14:creationId xmlns:p14="http://schemas.microsoft.com/office/powerpoint/2010/main" val="100845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The story behind</a:t>
            </a:r>
          </a:p>
        </p:txBody>
      </p:sp>
      <p:sp>
        <p:nvSpPr>
          <p:cNvPr id="4" name="Content Placeholder 3"/>
          <p:cNvSpPr>
            <a:spLocks noGrp="1"/>
          </p:cNvSpPr>
          <p:nvPr>
            <p:ph idx="13"/>
          </p:nvPr>
        </p:nvSpPr>
        <p:spPr>
          <a:xfrm>
            <a:off x="668438" y="1787839"/>
            <a:ext cx="5789512" cy="3895043"/>
          </a:xfrm>
        </p:spPr>
        <p:txBody>
          <a:bodyPr/>
          <a:lstStyle/>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Oslo Medtech established 2009</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Non-profit member organization</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Part of Innovation Norway’s cluster program</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 230 members</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Representing the full value chain in members and strategy</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NCE – Norwegian Centre of Expertise – status in 2015</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Gold Label certification in 2016</a:t>
            </a:r>
          </a:p>
          <a:p>
            <a:pPr marL="285750" indent="-285750">
              <a:lnSpc>
                <a:spcPct val="150000"/>
              </a:lnSpc>
              <a:buFont typeface="Wingdings" panose="05000000000000000000" pitchFamily="2" charset="2"/>
              <a:buChar char="§"/>
            </a:pPr>
            <a:r>
              <a:rPr lang="en-GB" dirty="0">
                <a:latin typeface="Suisse Int'l" panose="020B0504000000000000" pitchFamily="34" charset="-78"/>
                <a:cs typeface="Suisse Int'l" panose="020B0504000000000000" pitchFamily="34" charset="-78"/>
              </a:rPr>
              <a:t>Changed name to Norway Health Tech in 2017</a:t>
            </a:r>
          </a:p>
          <a:p>
            <a:pPr marL="285750" indent="-285750">
              <a:lnSpc>
                <a:spcPct val="150000"/>
              </a:lnSpc>
              <a:buFont typeface="Wingdings" panose="05000000000000000000" pitchFamily="2" charset="2"/>
              <a:buChar char="§"/>
            </a:pPr>
            <a:endParaRPr lang="en-GB" dirty="0">
              <a:latin typeface="Suisse Int'l" panose="020B0504000000000000" pitchFamily="34" charset="-78"/>
              <a:cs typeface="Suisse Int'l" panose="020B0504000000000000" pitchFamily="34" charset="-78"/>
            </a:endParaRPr>
          </a:p>
          <a:p>
            <a:pPr marL="285750" indent="-285750">
              <a:lnSpc>
                <a:spcPct val="150000"/>
              </a:lnSpc>
              <a:buFont typeface="Wingdings" panose="05000000000000000000" pitchFamily="2" charset="2"/>
              <a:buChar char="§"/>
            </a:pPr>
            <a:endParaRPr lang="en-GB" dirty="0">
              <a:latin typeface="Suisse Int'l" panose="020B0504000000000000" pitchFamily="34" charset="-78"/>
              <a:cs typeface="Suisse Int'l" panose="020B0504000000000000" pitchFamily="34" charset="-78"/>
            </a:endParaRPr>
          </a:p>
        </p:txBody>
      </p:sp>
      <p:pic>
        <p:nvPicPr>
          <p:cNvPr id="5" name="Picture 4">
            <a:extLst>
              <a:ext uri="{FF2B5EF4-FFF2-40B4-BE49-F238E27FC236}">
                <a16:creationId xmlns:a16="http://schemas.microsoft.com/office/drawing/2014/main" id="{774FB48A-6E8B-4BF1-9553-74C9956FE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3936" y="5823356"/>
            <a:ext cx="1957414" cy="764534"/>
          </a:xfrm>
          <a:prstGeom prst="rect">
            <a:avLst/>
          </a:prstGeom>
        </p:spPr>
      </p:pic>
      <p:pic>
        <p:nvPicPr>
          <p:cNvPr id="8" name="Picture 7">
            <a:extLst>
              <a:ext uri="{FF2B5EF4-FFF2-40B4-BE49-F238E27FC236}">
                <a16:creationId xmlns:a16="http://schemas.microsoft.com/office/drawing/2014/main" id="{A6D433DB-5664-417D-BCDB-3DD42E664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6512" y="5826070"/>
            <a:ext cx="2249424" cy="738840"/>
          </a:xfrm>
          <a:prstGeom prst="rect">
            <a:avLst/>
          </a:prstGeom>
        </p:spPr>
      </p:pic>
      <p:pic>
        <p:nvPicPr>
          <p:cNvPr id="10" name="Picture Placeholder 9">
            <a:extLst>
              <a:ext uri="{FF2B5EF4-FFF2-40B4-BE49-F238E27FC236}">
                <a16:creationId xmlns:a16="http://schemas.microsoft.com/office/drawing/2014/main" id="{6A9B090D-FE83-4CFB-895D-3F12DFB991DD}"/>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xfrm>
            <a:off x="7397750" y="0"/>
            <a:ext cx="4794250" cy="6858000"/>
          </a:xfrm>
        </p:spPr>
      </p:pic>
    </p:spTree>
    <p:extLst>
      <p:ext uri="{BB962C8B-B14F-4D97-AF65-F5344CB8AC3E}">
        <p14:creationId xmlns:p14="http://schemas.microsoft.com/office/powerpoint/2010/main" val="298078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D3A7D-9D38-486B-8C02-931C13877849}"/>
              </a:ext>
            </a:extLst>
          </p:cNvPr>
          <p:cNvSpPr>
            <a:spLocks noGrp="1"/>
          </p:cNvSpPr>
          <p:nvPr>
            <p:ph type="body" sz="quarter" idx="11"/>
          </p:nvPr>
        </p:nvSpPr>
        <p:spPr>
          <a:xfrm>
            <a:off x="379268" y="181529"/>
            <a:ext cx="8898082" cy="1145622"/>
          </a:xfrm>
        </p:spPr>
        <p:txBody>
          <a:bodyPr>
            <a:noAutofit/>
          </a:bodyPr>
          <a:lstStyle/>
          <a:p>
            <a:pPr>
              <a:lnSpc>
                <a:spcPct val="170000"/>
              </a:lnSpc>
            </a:pPr>
            <a:r>
              <a:rPr lang="en-GB" sz="4000" dirty="0"/>
              <a:t>We address all areas of human health</a:t>
            </a:r>
          </a:p>
        </p:txBody>
      </p:sp>
      <p:pic>
        <p:nvPicPr>
          <p:cNvPr id="2" name="Picture 1">
            <a:extLst>
              <a:ext uri="{FF2B5EF4-FFF2-40B4-BE49-F238E27FC236}">
                <a16:creationId xmlns:a16="http://schemas.microsoft.com/office/drawing/2014/main" id="{65E3434F-CB96-4227-8E91-328F2AE017CE}"/>
              </a:ext>
            </a:extLst>
          </p:cNvPr>
          <p:cNvPicPr>
            <a:picLocks noChangeAspect="1"/>
          </p:cNvPicPr>
          <p:nvPr/>
        </p:nvPicPr>
        <p:blipFill>
          <a:blip r:embed="rId2"/>
          <a:stretch>
            <a:fillRect/>
          </a:stretch>
        </p:blipFill>
        <p:spPr>
          <a:xfrm>
            <a:off x="2469910" y="1581150"/>
            <a:ext cx="6509604" cy="4762500"/>
          </a:xfrm>
          <a:prstGeom prst="rect">
            <a:avLst/>
          </a:prstGeom>
        </p:spPr>
      </p:pic>
    </p:spTree>
    <p:extLst>
      <p:ext uri="{BB962C8B-B14F-4D97-AF65-F5344CB8AC3E}">
        <p14:creationId xmlns:p14="http://schemas.microsoft.com/office/powerpoint/2010/main" val="216854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17600" y="1195782"/>
            <a:ext cx="2715491" cy="4264045"/>
          </a:xfrm>
        </p:spPr>
        <p:txBody>
          <a:bodyPr/>
          <a:lstStyle/>
          <a:p>
            <a:pPr algn="ctr">
              <a:lnSpc>
                <a:spcPct val="150000"/>
              </a:lnSpc>
              <a:spcAft>
                <a:spcPts val="1200"/>
              </a:spcAft>
            </a:pPr>
            <a:r>
              <a:rPr lang="en-GB" dirty="0"/>
              <a:t>Our members represent the full value chain</a:t>
            </a:r>
          </a:p>
        </p:txBody>
      </p:sp>
      <p:pic>
        <p:nvPicPr>
          <p:cNvPr id="4" name="Picture 3">
            <a:extLst>
              <a:ext uri="{FF2B5EF4-FFF2-40B4-BE49-F238E27FC236}">
                <a16:creationId xmlns:a16="http://schemas.microsoft.com/office/drawing/2014/main" id="{1419AED0-97FE-4C3F-BB34-D28F020CA4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9435" y="515160"/>
            <a:ext cx="6674833" cy="5625290"/>
          </a:xfrm>
          <a:prstGeom prst="rect">
            <a:avLst/>
          </a:prstGeom>
        </p:spPr>
      </p:pic>
    </p:spTree>
    <p:extLst>
      <p:ext uri="{BB962C8B-B14F-4D97-AF65-F5344CB8AC3E}">
        <p14:creationId xmlns:p14="http://schemas.microsoft.com/office/powerpoint/2010/main" val="20856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482BD-DEDC-42F0-96C7-3793D2A1FF52}"/>
              </a:ext>
            </a:extLst>
          </p:cNvPr>
          <p:cNvSpPr>
            <a:spLocks noGrp="1"/>
          </p:cNvSpPr>
          <p:nvPr>
            <p:ph type="body" sz="quarter" idx="11"/>
          </p:nvPr>
        </p:nvSpPr>
        <p:spPr/>
        <p:txBody>
          <a:bodyPr/>
          <a:lstStyle/>
          <a:p>
            <a:r>
              <a:rPr lang="nb-NO" dirty="0" err="1"/>
              <a:t>Mission</a:t>
            </a:r>
            <a:endParaRPr lang="nb-NO" dirty="0"/>
          </a:p>
        </p:txBody>
      </p:sp>
      <p:sp>
        <p:nvSpPr>
          <p:cNvPr id="3" name="Content Placeholder 2">
            <a:extLst>
              <a:ext uri="{FF2B5EF4-FFF2-40B4-BE49-F238E27FC236}">
                <a16:creationId xmlns:a16="http://schemas.microsoft.com/office/drawing/2014/main" id="{ECF47E59-5376-4A09-B614-FD0ADC85E474}"/>
              </a:ext>
            </a:extLst>
          </p:cNvPr>
          <p:cNvSpPr>
            <a:spLocks noGrp="1"/>
          </p:cNvSpPr>
          <p:nvPr>
            <p:ph idx="14"/>
          </p:nvPr>
        </p:nvSpPr>
        <p:spPr>
          <a:xfrm>
            <a:off x="798490" y="1787839"/>
            <a:ext cx="4520486" cy="3895043"/>
          </a:xfrm>
        </p:spPr>
        <p:txBody>
          <a:bodyPr/>
          <a:lstStyle/>
          <a:p>
            <a:pPr algn="ctr">
              <a:lnSpc>
                <a:spcPct val="150000"/>
              </a:lnSpc>
            </a:pPr>
            <a:endParaRPr lang="en-US" sz="2400" dirty="0"/>
          </a:p>
          <a:p>
            <a:pPr algn="ctr">
              <a:lnSpc>
                <a:spcPct val="150000"/>
              </a:lnSpc>
            </a:pPr>
            <a:r>
              <a:rPr lang="en-US" sz="2400" dirty="0"/>
              <a:t>Our mission is to stimulate growth in the Norwegian health industry through our members and national and international eco-system</a:t>
            </a:r>
          </a:p>
          <a:p>
            <a:pPr algn="ctr"/>
            <a:endParaRPr lang="nb-NO" sz="2400" dirty="0"/>
          </a:p>
        </p:txBody>
      </p:sp>
      <p:pic>
        <p:nvPicPr>
          <p:cNvPr id="4" name="Picture 3">
            <a:extLst>
              <a:ext uri="{FF2B5EF4-FFF2-40B4-BE49-F238E27FC236}">
                <a16:creationId xmlns:a16="http://schemas.microsoft.com/office/drawing/2014/main" id="{FFD6FBA5-C4C2-4969-9A30-047B99D9F8AF}"/>
              </a:ext>
            </a:extLst>
          </p:cNvPr>
          <p:cNvPicPr>
            <a:picLocks noChangeAspect="1"/>
          </p:cNvPicPr>
          <p:nvPr/>
        </p:nvPicPr>
        <p:blipFill>
          <a:blip r:embed="rId2"/>
          <a:stretch>
            <a:fillRect/>
          </a:stretch>
        </p:blipFill>
        <p:spPr>
          <a:xfrm>
            <a:off x="6025235" y="967315"/>
            <a:ext cx="5462720" cy="4835349"/>
          </a:xfrm>
          <a:prstGeom prst="rect">
            <a:avLst/>
          </a:prstGeom>
        </p:spPr>
      </p:pic>
    </p:spTree>
    <p:extLst>
      <p:ext uri="{BB962C8B-B14F-4D97-AF65-F5344CB8AC3E}">
        <p14:creationId xmlns:p14="http://schemas.microsoft.com/office/powerpoint/2010/main" val="161449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27174" y="780164"/>
            <a:ext cx="5764776" cy="557748"/>
          </a:xfrm>
        </p:spPr>
        <p:txBody>
          <a:bodyPr/>
          <a:lstStyle/>
          <a:p>
            <a:r>
              <a:rPr lang="en-US" dirty="0"/>
              <a:t>Challenges in healthcare lead to a need for new products and solutions</a:t>
            </a:r>
          </a:p>
          <a:p>
            <a:endParaRPr lang="en-GB" dirty="0"/>
          </a:p>
        </p:txBody>
      </p:sp>
      <p:sp>
        <p:nvSpPr>
          <p:cNvPr id="16" name="TekstSylinder 7">
            <a:extLst>
              <a:ext uri="{FF2B5EF4-FFF2-40B4-BE49-F238E27FC236}">
                <a16:creationId xmlns:a16="http://schemas.microsoft.com/office/drawing/2014/main" id="{DDA4DB7F-BC36-47AE-83E8-A628677632E0}"/>
              </a:ext>
            </a:extLst>
          </p:cNvPr>
          <p:cNvSpPr txBox="1"/>
          <p:nvPr/>
        </p:nvSpPr>
        <p:spPr>
          <a:xfrm>
            <a:off x="7788012" y="5359590"/>
            <a:ext cx="2810244" cy="961244"/>
          </a:xfrm>
          <a:prstGeom prst="rect">
            <a:avLst/>
          </a:prstGeom>
          <a:solidFill>
            <a:srgbClr val="3D1C53"/>
          </a:solidFill>
        </p:spPr>
        <p:txBody>
          <a:bodyPr>
            <a:noAutofit/>
          </a:bodyPr>
          <a:lstStyle>
            <a:defPPr>
              <a:defRPr lang="nb-NO"/>
            </a:defPPr>
            <a:lvl1pPr indent="0" algn="ctr">
              <a:spcBef>
                <a:spcPct val="20000"/>
              </a:spcBef>
              <a:buFont typeface="Arial" panose="020B0604020202020204" pitchFamily="34" charset="0"/>
              <a:buNone/>
              <a:defRPr>
                <a:solidFill>
                  <a:schemeClr val="tx1"/>
                </a:solidFill>
                <a:latin typeface="Arial" pitchFamily="34" charset="0"/>
                <a:cs typeface="Arial" pitchFamily="34" charset="0"/>
              </a:defRPr>
            </a:lvl1pPr>
            <a:lvl2pPr marL="742950" indent="-285750">
              <a:spcBef>
                <a:spcPct val="20000"/>
              </a:spcBef>
              <a:buFont typeface="Arial" panose="020B0604020202020204" pitchFamily="34" charset="0"/>
              <a:buChar char="–"/>
              <a:defRPr sz="2800">
                <a:solidFill>
                  <a:schemeClr val="tx1"/>
                </a:solidFill>
              </a:defRPr>
            </a:lvl2pPr>
            <a:lvl3pPr marL="1143000" indent="-228600">
              <a:spcBef>
                <a:spcPct val="20000"/>
              </a:spcBef>
              <a:buFont typeface="Arial" panose="020B0604020202020204" pitchFamily="34" charset="0"/>
              <a:buChar char="•"/>
              <a:defRPr sz="2400">
                <a:solidFill>
                  <a:schemeClr val="tx1"/>
                </a:solidFill>
              </a:defRPr>
            </a:lvl3pPr>
            <a:lvl4pPr marL="1600200" indent="-228600">
              <a:spcBef>
                <a:spcPct val="20000"/>
              </a:spcBef>
              <a:buFont typeface="Arial" panose="020B0604020202020204" pitchFamily="34" charset="0"/>
              <a:buChar char="–"/>
              <a:defRPr sz="2000">
                <a:solidFill>
                  <a:schemeClr val="tx1"/>
                </a:solidFill>
              </a:defRPr>
            </a:lvl4pPr>
            <a:lvl5pPr marL="2057400" indent="-228600">
              <a:spcBef>
                <a:spcPct val="20000"/>
              </a:spcBef>
              <a:buFont typeface="Arial" panose="020B0604020202020204" pitchFamily="34" charset="0"/>
              <a:buChar char="»"/>
              <a:defRPr sz="2000">
                <a:solidFill>
                  <a:schemeClr val="tx1"/>
                </a:solidFill>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rPr>
              <a:t>Need for new products and solutions</a:t>
            </a:r>
          </a:p>
        </p:txBody>
      </p:sp>
      <p:sp>
        <p:nvSpPr>
          <p:cNvPr id="14" name="TekstSylinder 5">
            <a:extLst>
              <a:ext uri="{FF2B5EF4-FFF2-40B4-BE49-F238E27FC236}">
                <a16:creationId xmlns:a16="http://schemas.microsoft.com/office/drawing/2014/main" id="{88A762B4-277A-4259-8BCA-4544516C8529}"/>
              </a:ext>
            </a:extLst>
          </p:cNvPr>
          <p:cNvSpPr txBox="1"/>
          <p:nvPr/>
        </p:nvSpPr>
        <p:spPr>
          <a:xfrm>
            <a:off x="2973821" y="2523572"/>
            <a:ext cx="2585509" cy="970438"/>
          </a:xfrm>
          <a:prstGeom prst="rect">
            <a:avLst/>
          </a:prstGeom>
          <a:solidFill>
            <a:srgbClr val="A5136E"/>
          </a:solidFill>
        </p:spPr>
        <p:txBody>
          <a:bodyPr>
            <a:normAutofit/>
          </a:bodyPr>
          <a:lstStyle>
            <a:defPPr>
              <a:defRPr lang="en-US"/>
            </a:defPPr>
            <a:lvl1pPr marR="0" lvl="0" indent="0" algn="ctr" fontAlgn="auto">
              <a:lnSpc>
                <a:spcPct val="100000"/>
              </a:lnSpc>
              <a:spcBef>
                <a:spcPct val="20000"/>
              </a:spcBef>
              <a:spcAft>
                <a:spcPts val="0"/>
              </a:spcAft>
              <a:buClrTx/>
              <a:buSzTx/>
              <a:buFont typeface="Arial" panose="020B0604020202020204" pitchFamily="34" charset="0"/>
              <a:buNone/>
              <a:tabLst/>
              <a:defRPr kumimoji="0" sz="2000" b="0" i="0" u="none" strike="noStrike" cap="none" spc="0" normalizeH="0" baseline="0">
                <a:ln>
                  <a:noFill/>
                </a:ln>
                <a:solidFill>
                  <a:srgbClr val="FFFFFF"/>
                </a:solidFill>
                <a:effectLst/>
                <a:uLnTx/>
                <a:uFillTx/>
                <a:latin typeface="Suisse Int'l Light" panose="020B0304000000000000" pitchFamily="34" charset="-78"/>
                <a:cs typeface="Suisse Int'l Light" panose="020B0304000000000000" pitchFamily="34" charset="-7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rPr>
              <a:t>Demographical changes</a:t>
            </a:r>
          </a:p>
        </p:txBody>
      </p:sp>
      <p:pic>
        <p:nvPicPr>
          <p:cNvPr id="17" name="Picture 16">
            <a:extLst>
              <a:ext uri="{FF2B5EF4-FFF2-40B4-BE49-F238E27FC236}">
                <a16:creationId xmlns:a16="http://schemas.microsoft.com/office/drawing/2014/main" id="{8C66B970-4950-43D7-AA19-D6C5E32FF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4128" y="278881"/>
            <a:ext cx="2575372" cy="2250585"/>
          </a:xfrm>
          <a:prstGeom prst="rect">
            <a:avLst/>
          </a:prstGeom>
          <a:ln w="3175">
            <a:noFill/>
          </a:ln>
        </p:spPr>
      </p:pic>
      <p:sp>
        <p:nvSpPr>
          <p:cNvPr id="15" name="TekstSylinder 6">
            <a:extLst>
              <a:ext uri="{FF2B5EF4-FFF2-40B4-BE49-F238E27FC236}">
                <a16:creationId xmlns:a16="http://schemas.microsoft.com/office/drawing/2014/main" id="{7B6ABB5C-9F6D-4752-9150-593C4127F108}"/>
              </a:ext>
            </a:extLst>
          </p:cNvPr>
          <p:cNvSpPr txBox="1"/>
          <p:nvPr/>
        </p:nvSpPr>
        <p:spPr>
          <a:xfrm>
            <a:off x="548019" y="5639445"/>
            <a:ext cx="2421513" cy="921022"/>
          </a:xfrm>
          <a:prstGeom prst="rect">
            <a:avLst/>
          </a:prstGeom>
          <a:solidFill>
            <a:srgbClr val="A5136E"/>
          </a:solidFill>
        </p:spPr>
        <p:txBody>
          <a:bodyPr>
            <a:normAutofit/>
          </a:bodyPr>
          <a:lstStyle>
            <a:defPPr>
              <a:defRPr lang="en-US"/>
            </a:defPPr>
            <a:lvl1pPr marR="0" lvl="0" indent="0" algn="ctr" fontAlgn="auto">
              <a:lnSpc>
                <a:spcPct val="100000"/>
              </a:lnSpc>
              <a:spcBef>
                <a:spcPct val="20000"/>
              </a:spcBef>
              <a:spcAft>
                <a:spcPts val="0"/>
              </a:spcAft>
              <a:buClrTx/>
              <a:buSzTx/>
              <a:buFont typeface="Arial" panose="020B0604020202020204" pitchFamily="34" charset="0"/>
              <a:buNone/>
              <a:tabLst/>
              <a:defRPr kumimoji="0" sz="2000" b="0" i="0" u="none" strike="noStrike" cap="none" spc="0" normalizeH="0" baseline="0">
                <a:ln>
                  <a:noFill/>
                </a:ln>
                <a:solidFill>
                  <a:srgbClr val="FFFFFF"/>
                </a:solidFill>
                <a:effectLst/>
                <a:uLnTx/>
                <a:uFillTx/>
                <a:latin typeface="Suisse Int'l Light" panose="020B0304000000000000" pitchFamily="34" charset="-78"/>
                <a:cs typeface="Suisse Int'l Light" panose="020B0304000000000000" pitchFamily="34" charset="-7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rPr>
              <a:t>Increased occurrence of  chronic disease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endParaRPr>
          </a:p>
        </p:txBody>
      </p:sp>
      <p:pic>
        <p:nvPicPr>
          <p:cNvPr id="18" name="Picture 2" descr="http://cmcd.sph.umich.edu/wp-content/uploads/2015/05/infographic-1.png">
            <a:extLst>
              <a:ext uri="{FF2B5EF4-FFF2-40B4-BE49-F238E27FC236}">
                <a16:creationId xmlns:a16="http://schemas.microsoft.com/office/drawing/2014/main" id="{D0E8EDB4-6398-45C5-8F58-22AD9B2570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074" y="3494011"/>
            <a:ext cx="2408458" cy="2146513"/>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7C627CE-4C77-42BA-B7CB-0D89CCF731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39" t="10276" r="510" b="17146"/>
          <a:stretch/>
        </p:blipFill>
        <p:spPr>
          <a:xfrm>
            <a:off x="7788012" y="2605549"/>
            <a:ext cx="2764146" cy="2745046"/>
          </a:xfrm>
          <a:prstGeom prst="rect">
            <a:avLst/>
          </a:prstGeom>
          <a:ln w="3175">
            <a:noFill/>
          </a:ln>
        </p:spPr>
      </p:pic>
      <p:sp>
        <p:nvSpPr>
          <p:cNvPr id="13" name="TekstSylinder 4">
            <a:extLst>
              <a:ext uri="{FF2B5EF4-FFF2-40B4-BE49-F238E27FC236}">
                <a16:creationId xmlns:a16="http://schemas.microsoft.com/office/drawing/2014/main" id="{CA224295-EFE3-4A7C-8C39-765EEB943108}"/>
              </a:ext>
            </a:extLst>
          </p:cNvPr>
          <p:cNvSpPr txBox="1"/>
          <p:nvPr/>
        </p:nvSpPr>
        <p:spPr>
          <a:xfrm>
            <a:off x="548019" y="2528333"/>
            <a:ext cx="2421513" cy="965677"/>
          </a:xfrm>
          <a:prstGeom prst="rect">
            <a:avLst/>
          </a:prstGeom>
          <a:solidFill>
            <a:srgbClr val="A5136E"/>
          </a:solidFill>
        </p:spPr>
        <p:txBody>
          <a:bodyPr>
            <a:normAutofit/>
          </a:bodyPr>
          <a:lstStyle>
            <a:lvl1pPr marL="342900" indent="-342900" algn="ctr">
              <a:spcBef>
                <a:spcPct val="20000"/>
              </a:spcBef>
              <a:buFont typeface="Arial" panose="020B0604020202020204" pitchFamily="34" charset="0"/>
              <a:buChar char="•"/>
              <a:defRPr>
                <a:solidFill>
                  <a:schemeClr val="tx1"/>
                </a:solidFill>
                <a:latin typeface="Arial" pitchFamily="34" charset="0"/>
                <a:cs typeface="Arial" pitchFamily="34" charset="0"/>
              </a:defRPr>
            </a:lvl1pPr>
            <a:lvl2pPr marL="742950" indent="-285750">
              <a:spcBef>
                <a:spcPct val="20000"/>
              </a:spcBef>
              <a:buFont typeface="Arial" panose="020B0604020202020204" pitchFamily="34" charset="0"/>
              <a:buChar char="–"/>
              <a:defRPr sz="2800">
                <a:solidFill>
                  <a:schemeClr val="tx1"/>
                </a:solidFill>
              </a:defRPr>
            </a:lvl2pPr>
            <a:lvl3pPr marL="1143000" indent="-228600">
              <a:spcBef>
                <a:spcPct val="20000"/>
              </a:spcBef>
              <a:buFont typeface="Arial" panose="020B0604020202020204" pitchFamily="34" charset="0"/>
              <a:buChar char="•"/>
              <a:defRPr sz="2400">
                <a:solidFill>
                  <a:schemeClr val="tx1"/>
                </a:solidFill>
              </a:defRPr>
            </a:lvl3pPr>
            <a:lvl4pPr marL="1600200" indent="-228600">
              <a:spcBef>
                <a:spcPct val="20000"/>
              </a:spcBef>
              <a:buFont typeface="Arial" panose="020B0604020202020204" pitchFamily="34" charset="0"/>
              <a:buChar char="–"/>
              <a:defRPr sz="2000">
                <a:solidFill>
                  <a:schemeClr val="tx1"/>
                </a:solidFill>
              </a:defRPr>
            </a:lvl4pPr>
            <a:lvl5pPr marL="2057400" indent="-228600">
              <a:spcBef>
                <a:spcPct val="20000"/>
              </a:spcBef>
              <a:buFont typeface="Arial" panose="020B0604020202020204" pitchFamily="34" charset="0"/>
              <a:buChar char="»"/>
              <a:defRPr sz="2000">
                <a:solidFill>
                  <a:schemeClr val="tx1"/>
                </a:solidFill>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rPr>
              <a:t>Less hands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rPr>
              <a:t>in healthcare</a:t>
            </a:r>
          </a:p>
        </p:txBody>
      </p:sp>
      <p:pic>
        <p:nvPicPr>
          <p:cNvPr id="20" name="Picture 19">
            <a:extLst>
              <a:ext uri="{FF2B5EF4-FFF2-40B4-BE49-F238E27FC236}">
                <a16:creationId xmlns:a16="http://schemas.microsoft.com/office/drawing/2014/main" id="{9CACEA1B-681A-4785-8235-CC83A59B72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900" r="13030" b="3457"/>
          <a:stretch/>
        </p:blipFill>
        <p:spPr>
          <a:xfrm>
            <a:off x="554307" y="278880"/>
            <a:ext cx="2415226" cy="2250585"/>
          </a:xfrm>
          <a:prstGeom prst="rect">
            <a:avLst/>
          </a:prstGeom>
          <a:ln w="3175">
            <a:noFill/>
          </a:ln>
        </p:spPr>
      </p:pic>
      <p:sp>
        <p:nvSpPr>
          <p:cNvPr id="21" name="Arrow: Right 20">
            <a:extLst>
              <a:ext uri="{FF2B5EF4-FFF2-40B4-BE49-F238E27FC236}">
                <a16:creationId xmlns:a16="http://schemas.microsoft.com/office/drawing/2014/main" id="{2D86A289-8307-4DF4-86D4-41C814730250}"/>
              </a:ext>
            </a:extLst>
          </p:cNvPr>
          <p:cNvSpPr/>
          <p:nvPr/>
        </p:nvSpPr>
        <p:spPr>
          <a:xfrm>
            <a:off x="6273897" y="3901165"/>
            <a:ext cx="978408" cy="1526308"/>
          </a:xfrm>
          <a:prstGeom prst="rightArrow">
            <a:avLst/>
          </a:prstGeom>
          <a:solidFill>
            <a:srgbClr val="3D1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Suisse Int'l Cond" panose="020B0506000000000000" pitchFamily="34" charset="0"/>
              <a:ea typeface="+mn-ea"/>
              <a:cs typeface="+mn-cs"/>
            </a:endParaRPr>
          </a:p>
        </p:txBody>
      </p:sp>
      <p:sp>
        <p:nvSpPr>
          <p:cNvPr id="12" name="TekstSylinder 6">
            <a:extLst>
              <a:ext uri="{FF2B5EF4-FFF2-40B4-BE49-F238E27FC236}">
                <a16:creationId xmlns:a16="http://schemas.microsoft.com/office/drawing/2014/main" id="{C00BA695-FB29-4987-BB56-8276E6C22C25}"/>
              </a:ext>
            </a:extLst>
          </p:cNvPr>
          <p:cNvSpPr txBox="1"/>
          <p:nvPr/>
        </p:nvSpPr>
        <p:spPr>
          <a:xfrm>
            <a:off x="2974127" y="5639445"/>
            <a:ext cx="2585204" cy="921022"/>
          </a:xfrm>
          <a:prstGeom prst="rect">
            <a:avLst/>
          </a:prstGeom>
          <a:solidFill>
            <a:srgbClr val="A5136E"/>
          </a:solidFill>
        </p:spPr>
        <p:txBody>
          <a:bodyPr>
            <a:normAutofit/>
          </a:bodyPr>
          <a:lstStyle>
            <a:defPPr>
              <a:defRPr lang="en-US"/>
            </a:defPPr>
            <a:lvl1pPr marR="0" lvl="0" indent="0" algn="ctr" fontAlgn="auto">
              <a:lnSpc>
                <a:spcPct val="100000"/>
              </a:lnSpc>
              <a:spcBef>
                <a:spcPct val="20000"/>
              </a:spcBef>
              <a:spcAft>
                <a:spcPts val="0"/>
              </a:spcAft>
              <a:buClrTx/>
              <a:buSzTx/>
              <a:buFont typeface="Arial" panose="020B0604020202020204" pitchFamily="34" charset="0"/>
              <a:buNone/>
              <a:tabLst/>
              <a:defRPr kumimoji="0" sz="2000" b="0" i="0" u="none" strike="noStrike" cap="none" spc="0" normalizeH="0" baseline="0">
                <a:ln>
                  <a:noFill/>
                </a:ln>
                <a:solidFill>
                  <a:srgbClr val="FFFFFF"/>
                </a:solidFill>
                <a:effectLst/>
                <a:uLnTx/>
                <a:uFillTx/>
                <a:latin typeface="Suisse Int'l Light" panose="020B0304000000000000" pitchFamily="34" charset="-78"/>
                <a:cs typeface="Suisse Int'l Light" panose="020B0304000000000000" pitchFamily="34" charset="-7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Suisse Int'l Light" panose="020B0304000000000000" pitchFamily="34" charset="-78"/>
                <a:ea typeface="+mn-ea"/>
                <a:cs typeface="Suisse Int'l Light" panose="020B0304000000000000" pitchFamily="34" charset="-78"/>
              </a:rPr>
              <a:t>Norway no 4 on OECD spend per capita/GNP</a:t>
            </a:r>
          </a:p>
        </p:txBody>
      </p:sp>
      <p:pic>
        <p:nvPicPr>
          <p:cNvPr id="22" name="Picture 21">
            <a:extLst>
              <a:ext uri="{FF2B5EF4-FFF2-40B4-BE49-F238E27FC236}">
                <a16:creationId xmlns:a16="http://schemas.microsoft.com/office/drawing/2014/main" id="{14422131-EA17-4A40-B67C-CE7C05046B51}"/>
              </a:ext>
            </a:extLst>
          </p:cNvPr>
          <p:cNvPicPr>
            <a:picLocks noChangeAspect="1"/>
          </p:cNvPicPr>
          <p:nvPr/>
        </p:nvPicPr>
        <p:blipFill rotWithShape="1">
          <a:blip r:embed="rId6"/>
          <a:srcRect l="16196" t="14954" r="17702"/>
          <a:stretch/>
        </p:blipFill>
        <p:spPr>
          <a:xfrm>
            <a:off x="2974127" y="3494011"/>
            <a:ext cx="2585204" cy="2146513"/>
          </a:xfrm>
          <a:prstGeom prst="rect">
            <a:avLst/>
          </a:prstGeom>
          <a:ln w="3175">
            <a:noFill/>
          </a:ln>
        </p:spPr>
      </p:pic>
    </p:spTree>
    <p:extLst>
      <p:ext uri="{BB962C8B-B14F-4D97-AF65-F5344CB8AC3E}">
        <p14:creationId xmlns:p14="http://schemas.microsoft.com/office/powerpoint/2010/main" val="394540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70E27-742F-407A-8946-E3D031FF5937}"/>
              </a:ext>
            </a:extLst>
          </p:cNvPr>
          <p:cNvSpPr>
            <a:spLocks noGrp="1"/>
          </p:cNvSpPr>
          <p:nvPr>
            <p:ph type="body" sz="quarter" idx="11"/>
          </p:nvPr>
        </p:nvSpPr>
        <p:spPr/>
        <p:txBody>
          <a:bodyPr/>
          <a:lstStyle/>
          <a:p>
            <a:r>
              <a:rPr lang="en-GB" dirty="0"/>
              <a:t>Norwegian assets in health</a:t>
            </a:r>
          </a:p>
        </p:txBody>
      </p:sp>
      <p:graphicFrame>
        <p:nvGraphicFramePr>
          <p:cNvPr id="4" name="Diagram 3">
            <a:extLst>
              <a:ext uri="{FF2B5EF4-FFF2-40B4-BE49-F238E27FC236}">
                <a16:creationId xmlns:a16="http://schemas.microsoft.com/office/drawing/2014/main" id="{5DE3A6C8-1D98-4597-B559-39B75729B927}"/>
              </a:ext>
            </a:extLst>
          </p:cNvPr>
          <p:cNvGraphicFramePr/>
          <p:nvPr>
            <p:extLst/>
          </p:nvPr>
        </p:nvGraphicFramePr>
        <p:xfrm>
          <a:off x="735291" y="1536568"/>
          <a:ext cx="10671142" cy="5321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48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438" y="414404"/>
            <a:ext cx="10944442" cy="557748"/>
          </a:xfrm>
        </p:spPr>
        <p:txBody>
          <a:bodyPr/>
          <a:lstStyle/>
          <a:p>
            <a:r>
              <a:rPr lang="en-US" dirty="0"/>
              <a:t>The health innovation collaborative ecosystem</a:t>
            </a:r>
            <a:endParaRPr lang="en-GB" dirty="0"/>
          </a:p>
        </p:txBody>
      </p:sp>
      <p:sp>
        <p:nvSpPr>
          <p:cNvPr id="7" name="Content Placeholder 3">
            <a:extLst>
              <a:ext uri="{FF2B5EF4-FFF2-40B4-BE49-F238E27FC236}">
                <a16:creationId xmlns:a16="http://schemas.microsoft.com/office/drawing/2014/main" id="{01BA6979-0F20-4228-A924-76D0D0F75A7D}"/>
              </a:ext>
            </a:extLst>
          </p:cNvPr>
          <p:cNvSpPr txBox="1">
            <a:spLocks/>
          </p:cNvSpPr>
          <p:nvPr/>
        </p:nvSpPr>
        <p:spPr>
          <a:xfrm>
            <a:off x="5457506" y="2226499"/>
            <a:ext cx="3434315" cy="351011"/>
          </a:xfrm>
          <a:prstGeom prst="rect">
            <a:avLst/>
          </a:prstGeom>
          <a:solidFill>
            <a:srgbClr val="3D1C53"/>
          </a:solidFill>
          <a:ln w="15875">
            <a:noFill/>
          </a:ln>
        </p:spPr>
        <p:style>
          <a:lnRef idx="2">
            <a:schemeClr val="accent4"/>
          </a:lnRef>
          <a:fillRef idx="1">
            <a:schemeClr val="lt1"/>
          </a:fillRef>
          <a:effectRef idx="0">
            <a:schemeClr val="accent4"/>
          </a:effectRef>
          <a:fontRef idx="minor">
            <a:schemeClr val="dk1"/>
          </a:fontRef>
        </p:style>
        <p:txBody>
          <a:bodyPr/>
          <a:lstStyle>
            <a:defPPr>
              <a:defRPr lang="nb-NO"/>
            </a:defPPr>
            <a:lvl1pPr marR="0" lvl="0" indent="0" fontAlgn="auto">
              <a:lnSpc>
                <a:spcPct val="100000"/>
              </a:lnSpc>
              <a:spcBef>
                <a:spcPct val="20000"/>
              </a:spcBef>
              <a:spcAft>
                <a:spcPts val="0"/>
              </a:spcAft>
              <a:buClrTx/>
              <a:buSzTx/>
              <a:buFont typeface="Arial" panose="020B0604020202020204" pitchFamily="34" charset="0"/>
              <a:buNone/>
              <a:tabLst/>
              <a:defRPr kumimoji="0" sz="1600" b="0" i="0" u="none" strike="noStrike" cap="none" spc="0" normalizeH="0" baseline="0">
                <a:ln>
                  <a:noFill/>
                </a:ln>
                <a:solidFill>
                  <a:srgbClr val="FFFFFF"/>
                </a:solidFill>
                <a:effectLst/>
                <a:uLnTx/>
                <a:uFillTx/>
                <a:latin typeface="ConduitITCStd Medium"/>
              </a:defRPr>
            </a:lvl1pPr>
            <a:lvl2pPr marL="742950" indent="-285750">
              <a:spcBef>
                <a:spcPct val="20000"/>
              </a:spcBef>
              <a:buFont typeface="Arial" panose="020B0604020202020204" pitchFamily="34" charset="0"/>
              <a:buChar char="–"/>
              <a:defRPr sz="1400">
                <a:solidFill>
                  <a:schemeClr val="tx1"/>
                </a:solidFill>
              </a:defRPr>
            </a:lvl2pPr>
            <a:lvl3pPr marL="1143000" indent="-228600">
              <a:spcBef>
                <a:spcPct val="20000"/>
              </a:spcBef>
              <a:buFont typeface="Arial" panose="020B0604020202020204" pitchFamily="34" charset="0"/>
              <a:buChar char="•"/>
              <a:defRPr sz="1200">
                <a:solidFill>
                  <a:schemeClr val="tx1"/>
                </a:solidFill>
              </a:defRPr>
            </a:lvl3pPr>
            <a:lvl4pPr marL="1600200" indent="-228600">
              <a:spcBef>
                <a:spcPct val="20000"/>
              </a:spcBef>
              <a:buFont typeface="Arial" panose="020B0604020202020204" pitchFamily="34" charset="0"/>
              <a:buChar char="–"/>
              <a:defRPr sz="1200">
                <a:solidFill>
                  <a:schemeClr val="tx1"/>
                </a:solidFill>
              </a:defRPr>
            </a:lvl4pPr>
            <a:lvl5pPr marL="2057400" indent="-228600">
              <a:spcBef>
                <a:spcPct val="20000"/>
              </a:spcBef>
              <a:buFont typeface="Arial" panose="020B0604020202020204" pitchFamily="34" charset="0"/>
              <a:buChar char="»"/>
              <a:defRPr sz="1200">
                <a:solidFill>
                  <a:schemeClr val="tx1"/>
                </a:solidFill>
              </a:defRPr>
            </a:lvl5pPr>
            <a:lvl6pPr marL="2514600" indent="-228600">
              <a:spcBef>
                <a:spcPct val="20000"/>
              </a:spcBef>
              <a:buFont typeface="Arial" panose="020B0604020202020204" pitchFamily="34" charset="0"/>
              <a:buChar char="•"/>
              <a:defRPr sz="2000">
                <a:solidFill>
                  <a:schemeClr val="tx1"/>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a:ln>
                  <a:noFill/>
                </a:ln>
                <a:solidFill>
                  <a:srgbClr val="FFFFFF"/>
                </a:solidFill>
                <a:effectLst/>
                <a:uLnTx/>
                <a:uFillTx/>
                <a:latin typeface="Suisse Int'l" panose="020B0504000000000000" pitchFamily="34" charset="-78"/>
                <a:ea typeface="+mn-ea"/>
                <a:cs typeface="Suisse Int'l" panose="020B0504000000000000" pitchFamily="34" charset="-78"/>
              </a:rPr>
              <a:t>Health Service Innovation</a:t>
            </a:r>
          </a:p>
        </p:txBody>
      </p:sp>
      <p:sp>
        <p:nvSpPr>
          <p:cNvPr id="8" name="TextBox 7">
            <a:extLst>
              <a:ext uri="{FF2B5EF4-FFF2-40B4-BE49-F238E27FC236}">
                <a16:creationId xmlns:a16="http://schemas.microsoft.com/office/drawing/2014/main" id="{3DC74949-D2BC-45A0-8759-480868728BC8}"/>
              </a:ext>
            </a:extLst>
          </p:cNvPr>
          <p:cNvSpPr txBox="1"/>
          <p:nvPr/>
        </p:nvSpPr>
        <p:spPr>
          <a:xfrm>
            <a:off x="432604" y="2770759"/>
            <a:ext cx="1887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0" cap="none" spc="0" normalizeH="0" baseline="0" noProof="0" dirty="0">
                <a:ln>
                  <a:noFill/>
                </a:ln>
                <a:solidFill>
                  <a:sysClr val="windowText" lastClr="000000"/>
                </a:solidFill>
                <a:effectLst/>
                <a:uLnTx/>
                <a:uFillTx/>
                <a:latin typeface="Suisse Int'l" panose="020B0504000000000000" pitchFamily="34" charset="-78"/>
                <a:ea typeface="+mn-ea"/>
                <a:cs typeface="Suisse Int'l" panose="020B0504000000000000" pitchFamily="34" charset="-78"/>
              </a:rPr>
              <a:t>Health Industry</a:t>
            </a:r>
          </a:p>
        </p:txBody>
      </p:sp>
      <p:sp>
        <p:nvSpPr>
          <p:cNvPr id="9" name="TextBox 8">
            <a:extLst>
              <a:ext uri="{FF2B5EF4-FFF2-40B4-BE49-F238E27FC236}">
                <a16:creationId xmlns:a16="http://schemas.microsoft.com/office/drawing/2014/main" id="{1CE026E9-6BAA-4477-904B-C283B99798C5}"/>
              </a:ext>
            </a:extLst>
          </p:cNvPr>
          <p:cNvSpPr txBox="1"/>
          <p:nvPr/>
        </p:nvSpPr>
        <p:spPr>
          <a:xfrm>
            <a:off x="8804365" y="2831000"/>
            <a:ext cx="26468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0" cap="none" spc="0" normalizeH="0" baseline="0" noProof="0" dirty="0">
                <a:ln>
                  <a:noFill/>
                </a:ln>
                <a:solidFill>
                  <a:sysClr val="windowText" lastClr="000000"/>
                </a:solidFill>
                <a:effectLst/>
                <a:uLnTx/>
                <a:uFillTx/>
                <a:latin typeface="Suisse Int'l" panose="020B0504000000000000" pitchFamily="34" charset="-78"/>
                <a:ea typeface="+mn-ea"/>
                <a:cs typeface="Suisse Int'l" panose="020B0504000000000000" pitchFamily="34" charset="-78"/>
              </a:rPr>
              <a:t>Health Care Providers</a:t>
            </a:r>
          </a:p>
        </p:txBody>
      </p:sp>
      <p:sp>
        <p:nvSpPr>
          <p:cNvPr id="10" name="Content Placeholder 3">
            <a:extLst>
              <a:ext uri="{FF2B5EF4-FFF2-40B4-BE49-F238E27FC236}">
                <a16:creationId xmlns:a16="http://schemas.microsoft.com/office/drawing/2014/main" id="{B2A61574-CB0A-47BE-B5A0-6875AFE331F2}"/>
              </a:ext>
            </a:extLst>
          </p:cNvPr>
          <p:cNvSpPr txBox="1">
            <a:spLocks/>
          </p:cNvSpPr>
          <p:nvPr/>
        </p:nvSpPr>
        <p:spPr>
          <a:xfrm>
            <a:off x="3395915" y="2618935"/>
            <a:ext cx="5110077" cy="351011"/>
          </a:xfrm>
          <a:prstGeom prst="rect">
            <a:avLst/>
          </a:prstGeom>
          <a:no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Competence</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development</a:t>
            </a: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p:txBody>
      </p:sp>
      <p:sp>
        <p:nvSpPr>
          <p:cNvPr id="11" name="Content Placeholder 3">
            <a:extLst>
              <a:ext uri="{FF2B5EF4-FFF2-40B4-BE49-F238E27FC236}">
                <a16:creationId xmlns:a16="http://schemas.microsoft.com/office/drawing/2014/main" id="{9D61B2CB-4757-4210-8DE2-09005B232C1B}"/>
              </a:ext>
            </a:extLst>
          </p:cNvPr>
          <p:cNvSpPr txBox="1">
            <a:spLocks/>
          </p:cNvSpPr>
          <p:nvPr/>
        </p:nvSpPr>
        <p:spPr>
          <a:xfrm>
            <a:off x="3395915" y="3015464"/>
            <a:ext cx="5110077" cy="351011"/>
          </a:xfrm>
          <a:prstGeom prst="rect">
            <a:avLst/>
          </a:prstGeom>
          <a:no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Innovation Infrastructure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p:txBody>
      </p:sp>
      <p:sp>
        <p:nvSpPr>
          <p:cNvPr id="12" name="Content Placeholder 3">
            <a:extLst>
              <a:ext uri="{FF2B5EF4-FFF2-40B4-BE49-F238E27FC236}">
                <a16:creationId xmlns:a16="http://schemas.microsoft.com/office/drawing/2014/main" id="{402432CF-3633-4EE9-A878-AEEE1E38E08F}"/>
              </a:ext>
            </a:extLst>
          </p:cNvPr>
          <p:cNvSpPr txBox="1">
            <a:spLocks/>
          </p:cNvSpPr>
          <p:nvPr/>
        </p:nvSpPr>
        <p:spPr>
          <a:xfrm>
            <a:off x="3395915" y="3411993"/>
            <a:ext cx="5110077" cy="351011"/>
          </a:xfrm>
          <a:prstGeom prst="rect">
            <a:avLst/>
          </a:prstGeom>
          <a:no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Network of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national</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and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international</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partners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p:txBody>
      </p:sp>
      <p:sp>
        <p:nvSpPr>
          <p:cNvPr id="13" name="Content Placeholder 3">
            <a:extLst>
              <a:ext uri="{FF2B5EF4-FFF2-40B4-BE49-F238E27FC236}">
                <a16:creationId xmlns:a16="http://schemas.microsoft.com/office/drawing/2014/main" id="{8C0E10B2-5368-4628-B58A-AADB74884C82}"/>
              </a:ext>
            </a:extLst>
          </p:cNvPr>
          <p:cNvSpPr txBox="1">
            <a:spLocks/>
          </p:cNvSpPr>
          <p:nvPr/>
        </p:nvSpPr>
        <p:spPr>
          <a:xfrm>
            <a:off x="3395915" y="3808522"/>
            <a:ext cx="5110077" cy="351011"/>
          </a:xfrm>
          <a:prstGeom prst="rect">
            <a:avLst/>
          </a:prstGeom>
          <a:no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Disruptive</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technology</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and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models</a:t>
            </a: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p:txBody>
      </p:sp>
      <p:sp>
        <p:nvSpPr>
          <p:cNvPr id="14" name="Content Placeholder 3">
            <a:extLst>
              <a:ext uri="{FF2B5EF4-FFF2-40B4-BE49-F238E27FC236}">
                <a16:creationId xmlns:a16="http://schemas.microsoft.com/office/drawing/2014/main" id="{450EF086-0A6D-4CEF-A280-8DCDA896CC50}"/>
              </a:ext>
            </a:extLst>
          </p:cNvPr>
          <p:cNvSpPr txBox="1">
            <a:spLocks/>
          </p:cNvSpPr>
          <p:nvPr/>
        </p:nvSpPr>
        <p:spPr>
          <a:xfrm>
            <a:off x="3395915" y="4601580"/>
            <a:ext cx="5110077" cy="351011"/>
          </a:xfrm>
          <a:prstGeom prst="rect">
            <a:avLst/>
          </a:prstGeom>
          <a:no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Execute</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Innovation &amp; Acceleration Projects</a:t>
            </a:r>
          </a:p>
        </p:txBody>
      </p:sp>
      <p:sp>
        <p:nvSpPr>
          <p:cNvPr id="15" name="Content Placeholder 3">
            <a:extLst>
              <a:ext uri="{FF2B5EF4-FFF2-40B4-BE49-F238E27FC236}">
                <a16:creationId xmlns:a16="http://schemas.microsoft.com/office/drawing/2014/main" id="{C0B65F8C-E13F-4B8E-933E-E1333CE18FFA}"/>
              </a:ext>
            </a:extLst>
          </p:cNvPr>
          <p:cNvSpPr txBox="1">
            <a:spLocks/>
          </p:cNvSpPr>
          <p:nvPr/>
        </p:nvSpPr>
        <p:spPr>
          <a:xfrm>
            <a:off x="2949611" y="5064468"/>
            <a:ext cx="3121265" cy="351011"/>
          </a:xfrm>
          <a:prstGeom prst="rect">
            <a:avLst/>
          </a:prstGeom>
          <a:solidFill>
            <a:srgbClr val="3D1C53"/>
          </a:solid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a:ln>
                  <a:noFill/>
                </a:ln>
                <a:solidFill>
                  <a:srgbClr val="FFFFFF"/>
                </a:solidFill>
                <a:effectLst/>
                <a:uLnTx/>
                <a:uFillTx/>
                <a:latin typeface="Suisse Int'l" panose="020B0504000000000000" pitchFamily="34" charset="-78"/>
                <a:ea typeface="+mn-ea"/>
                <a:cs typeface="Suisse Int'l" panose="020B0504000000000000" pitchFamily="34" charset="-78"/>
              </a:rPr>
              <a:t>Acceleration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FFFFFF"/>
              </a:solidFill>
              <a:effectLst/>
              <a:uLnTx/>
              <a:uFillTx/>
              <a:latin typeface="Suisse Int'l" panose="020B0504000000000000" pitchFamily="34" charset="-78"/>
              <a:ea typeface="+mn-ea"/>
              <a:cs typeface="Suisse Int'l" panose="020B0504000000000000" pitchFamily="34" charset="-7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FFFFFF"/>
              </a:solidFill>
              <a:effectLst/>
              <a:uLnTx/>
              <a:uFillTx/>
              <a:latin typeface="Suisse Int'l" panose="020B0504000000000000" pitchFamily="34" charset="-78"/>
              <a:ea typeface="+mn-ea"/>
              <a:cs typeface="Suisse Int'l" panose="020B0504000000000000" pitchFamily="34" charset="-78"/>
            </a:endParaRPr>
          </a:p>
        </p:txBody>
      </p:sp>
      <p:sp>
        <p:nvSpPr>
          <p:cNvPr id="16" name="Rectangle: Rounded Corners 15">
            <a:extLst>
              <a:ext uri="{FF2B5EF4-FFF2-40B4-BE49-F238E27FC236}">
                <a16:creationId xmlns:a16="http://schemas.microsoft.com/office/drawing/2014/main" id="{7C3CEEFC-CD34-41CA-BA9B-5BA876443762}"/>
              </a:ext>
            </a:extLst>
          </p:cNvPr>
          <p:cNvSpPr/>
          <p:nvPr/>
        </p:nvSpPr>
        <p:spPr>
          <a:xfrm>
            <a:off x="2944587" y="1323097"/>
            <a:ext cx="5947234" cy="778459"/>
          </a:xfrm>
          <a:prstGeom prst="roundRect">
            <a:avLst/>
          </a:prstGeom>
          <a:solidFill>
            <a:schemeClr val="bg2">
              <a:lumMod val="9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Suisse Int'l" panose="020B0504000000000000" pitchFamily="34" charset="-78"/>
                <a:ea typeface="+mn-ea"/>
                <a:cs typeface="Suisse Int'l" panose="020B0504000000000000" pitchFamily="34" charset="-78"/>
              </a:rPr>
              <a:t>The Health Ministry and regional health administration </a:t>
            </a:r>
            <a:endParaRPr kumimoji="0" lang="en-US" sz="1800" b="1" i="0" u="none" strike="noStrike" kern="0" cap="none" spc="0" normalizeH="0" baseline="0" noProof="0" dirty="0">
              <a:ln>
                <a:noFill/>
              </a:ln>
              <a:solidFill>
                <a:sysClr val="windowText" lastClr="000000"/>
              </a:solidFill>
              <a:effectLst/>
              <a:uLnTx/>
              <a:uFillTx/>
              <a:latin typeface="Suisse Int'l" panose="020B0504000000000000" pitchFamily="34" charset="-78"/>
              <a:ea typeface="+mn-ea"/>
              <a:cs typeface="Suisse Int'l" panose="020B0504000000000000" pitchFamily="34" charset="-78"/>
            </a:endParaRPr>
          </a:p>
        </p:txBody>
      </p:sp>
      <p:sp>
        <p:nvSpPr>
          <p:cNvPr id="18" name="Rectangle: Rounded Corners 17">
            <a:extLst>
              <a:ext uri="{FF2B5EF4-FFF2-40B4-BE49-F238E27FC236}">
                <a16:creationId xmlns:a16="http://schemas.microsoft.com/office/drawing/2014/main" id="{BB013ACA-711A-4E84-9502-3F513766A504}"/>
              </a:ext>
            </a:extLst>
          </p:cNvPr>
          <p:cNvSpPr/>
          <p:nvPr/>
        </p:nvSpPr>
        <p:spPr>
          <a:xfrm>
            <a:off x="2923565" y="5599838"/>
            <a:ext cx="5989278" cy="806121"/>
          </a:xfrm>
          <a:prstGeom prst="roundRect">
            <a:avLst/>
          </a:prstGeom>
          <a:solidFill>
            <a:schemeClr val="bg2">
              <a:lumMod val="9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Suisse Int'l" panose="020B0504000000000000" pitchFamily="34" charset="-78"/>
                <a:ea typeface="+mn-ea"/>
                <a:cs typeface="Suisse Int'l" panose="020B0504000000000000" pitchFamily="34" charset="-78"/>
              </a:rPr>
              <a:t>University research and education collaboration</a:t>
            </a:r>
            <a:endParaRPr kumimoji="0" lang="en-US" sz="1800" b="1" i="0" u="none" strike="noStrike" kern="0" cap="none" spc="0" normalizeH="0" baseline="0" noProof="0" dirty="0">
              <a:ln>
                <a:noFill/>
              </a:ln>
              <a:solidFill>
                <a:sysClr val="windowText" lastClr="000000"/>
              </a:solidFill>
              <a:effectLst/>
              <a:uLnTx/>
              <a:uFillTx/>
              <a:latin typeface="Suisse Int'l" panose="020B0504000000000000" pitchFamily="34" charset="-78"/>
              <a:ea typeface="+mn-ea"/>
              <a:cs typeface="Suisse Int'l" panose="020B0504000000000000" pitchFamily="34" charset="-78"/>
            </a:endParaRPr>
          </a:p>
        </p:txBody>
      </p:sp>
      <p:sp>
        <p:nvSpPr>
          <p:cNvPr id="20" name="Content Placeholder 3">
            <a:extLst>
              <a:ext uri="{FF2B5EF4-FFF2-40B4-BE49-F238E27FC236}">
                <a16:creationId xmlns:a16="http://schemas.microsoft.com/office/drawing/2014/main" id="{8C98ABB4-E1A3-43E0-B305-DBFA0084751E}"/>
              </a:ext>
            </a:extLst>
          </p:cNvPr>
          <p:cNvSpPr txBox="1">
            <a:spLocks/>
          </p:cNvSpPr>
          <p:nvPr/>
        </p:nvSpPr>
        <p:spPr>
          <a:xfrm>
            <a:off x="3262134" y="4205051"/>
            <a:ext cx="5377639" cy="351011"/>
          </a:xfrm>
          <a:prstGeom prst="rect">
            <a:avLst/>
          </a:prstGeom>
          <a:noFill/>
          <a:ln w="15875">
            <a:noFill/>
          </a:ln>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National and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international</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public</a:t>
            </a:r>
            <a:r>
              <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rPr>
              <a:t> and private </a:t>
            </a:r>
            <a:r>
              <a:rPr kumimoji="0" lang="nb-NO" sz="1600" b="0" i="0" u="none" strike="noStrike" kern="1200" cap="none" spc="0" normalizeH="0" baseline="0" noProof="0" dirty="0" err="1">
                <a:ln>
                  <a:noFill/>
                </a:ln>
                <a:solidFill>
                  <a:srgbClr val="2C2A29"/>
                </a:solidFill>
                <a:effectLst/>
                <a:uLnTx/>
                <a:uFillTx/>
                <a:latin typeface="Suisse Int'l" panose="020B0504000000000000" pitchFamily="34" charset="-78"/>
                <a:ea typeface="+mn-ea"/>
                <a:cs typeface="Suisse Int'l" panose="020B0504000000000000" pitchFamily="34" charset="-78"/>
              </a:rPr>
              <a:t>financing</a:t>
            </a:r>
            <a:endParaRPr kumimoji="0" lang="nb-NO" sz="1600" b="0" i="0" u="none" strike="noStrike" kern="1200" cap="none" spc="0" normalizeH="0" baseline="0" noProof="0" dirty="0">
              <a:ln>
                <a:noFill/>
              </a:ln>
              <a:solidFill>
                <a:srgbClr val="2C2A29"/>
              </a:solidFill>
              <a:effectLst/>
              <a:uLnTx/>
              <a:uFillTx/>
              <a:latin typeface="Suisse Int'l" panose="020B0504000000000000" pitchFamily="34" charset="-78"/>
              <a:ea typeface="+mn-ea"/>
              <a:cs typeface="Suisse Int'l" panose="020B0504000000000000" pitchFamily="34" charset="-78"/>
            </a:endParaRPr>
          </a:p>
        </p:txBody>
      </p:sp>
      <p:pic>
        <p:nvPicPr>
          <p:cNvPr id="22" name="Picture 21">
            <a:extLst>
              <a:ext uri="{FF2B5EF4-FFF2-40B4-BE49-F238E27FC236}">
                <a16:creationId xmlns:a16="http://schemas.microsoft.com/office/drawing/2014/main" id="{972E9E5E-699D-483B-941B-C9F1E599D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7366" y="3198871"/>
            <a:ext cx="2752437" cy="1559714"/>
          </a:xfrm>
          <a:prstGeom prst="rect">
            <a:avLst/>
          </a:prstGeom>
        </p:spPr>
      </p:pic>
      <p:pic>
        <p:nvPicPr>
          <p:cNvPr id="6" name="Picture 5">
            <a:extLst>
              <a:ext uri="{FF2B5EF4-FFF2-40B4-BE49-F238E27FC236}">
                <a16:creationId xmlns:a16="http://schemas.microsoft.com/office/drawing/2014/main" id="{2F866D14-C7F7-4CA4-AABB-E7DA911614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594" y="3198871"/>
            <a:ext cx="2348193" cy="1565951"/>
          </a:xfrm>
          <a:prstGeom prst="rect">
            <a:avLst/>
          </a:prstGeom>
        </p:spPr>
      </p:pic>
    </p:spTree>
    <p:extLst>
      <p:ext uri="{BB962C8B-B14F-4D97-AF65-F5344CB8AC3E}">
        <p14:creationId xmlns:p14="http://schemas.microsoft.com/office/powerpoint/2010/main" val="2573245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T PPT MAL" id="{571F13CC-FCFA-004D-B4BB-3B60CA3E5656}" vid="{741FDD34-E79B-4840-BE63-CA854A28C3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T PPT MAL" id="{571F13CC-FCFA-004D-B4BB-3B60CA3E5656}" vid="{741FDD34-E79B-4840-BE63-CA854A28C3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8037C359F17E48BB3A1FF1CD112616" ma:contentTypeVersion="9" ma:contentTypeDescription="Opprett et nytt dokument." ma:contentTypeScope="" ma:versionID="12db9aa7b4273dd967a054af3c01ca87">
  <xsd:schema xmlns:xsd="http://www.w3.org/2001/XMLSchema" xmlns:xs="http://www.w3.org/2001/XMLSchema" xmlns:p="http://schemas.microsoft.com/office/2006/metadata/properties" xmlns:ns2="b83efa98-08f6-4144-b7cb-ce8b3d0e8ee6" xmlns:ns3="2e4dd967-a23b-4fd9-9113-08780eac5470" targetNamespace="http://schemas.microsoft.com/office/2006/metadata/properties" ma:root="true" ma:fieldsID="868d9412dafb76dbc088111306e2facf" ns2:_="" ns3:_="">
    <xsd:import namespace="b83efa98-08f6-4144-b7cb-ce8b3d0e8ee6"/>
    <xsd:import namespace="2e4dd967-a23b-4fd9-9113-08780eac547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fa98-08f6-4144-b7cb-ce8b3d0e8ee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for deling av tips" ma:internalName="SharingHintHash" ma:readOnly="true">
      <xsd:simpleType>
        <xsd:restriction base="dms:Text"/>
      </xsd:simpleType>
    </xsd:element>
    <xsd:element name="SharedWithDetails" ma:index="10"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4dd967-a23b-4fd9-9113-08780eac547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20936F-88C4-4715-8A0B-2674D291F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fa98-08f6-4144-b7cb-ce8b3d0e8ee6"/>
    <ds:schemaRef ds:uri="2e4dd967-a23b-4fd9-9113-08780eac5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03AC27-1C15-4DD0-9D75-3154ECD43CEB}">
  <ds:schemaRefs>
    <ds:schemaRef ds:uri="http://schemas.microsoft.com/sharepoint/v3/contenttype/forms"/>
  </ds:schemaRefs>
</ds:datastoreItem>
</file>

<file path=customXml/itemProps3.xml><?xml version="1.0" encoding="utf-8"?>
<ds:datastoreItem xmlns:ds="http://schemas.openxmlformats.org/officeDocument/2006/customXml" ds:itemID="{3284CFE2-732D-42DD-872B-307C3F1F6C96}">
  <ds:schemaRefs>
    <ds:schemaRef ds:uri="b83efa98-08f6-4144-b7cb-ce8b3d0e8ee6"/>
    <ds:schemaRef ds:uri="http://schemas.microsoft.com/office/2006/documentManagement/types"/>
    <ds:schemaRef ds:uri="http://purl.org/dc/elements/1.1/"/>
    <ds:schemaRef ds:uri="http://schemas.microsoft.com/office/2006/metadata/properties"/>
    <ds:schemaRef ds:uri="2e4dd967-a23b-4fd9-9113-08780eac5470"/>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NHT PPT MAL</Template>
  <TotalTime>7417</TotalTime>
  <Words>278</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Suisse Int'l</vt:lpstr>
      <vt:lpstr>Suisse Int'l Cond</vt:lpstr>
      <vt:lpstr>Suisse Int'l Light</vt:lpstr>
      <vt:lpstr>Times New Roman</vt:lpstr>
      <vt:lpstr>Wingdings</vt:lpstr>
      <vt:lpstr>Office Theme</vt:lpstr>
      <vt:lpstr>1_Office Theme</vt:lpstr>
      <vt:lpstr>PowerPoint Presentation</vt:lpstr>
      <vt:lpstr>Funding opportunities for the Norwegian health industry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Our network offers easy access to the most renowned health institutions and testing hubs within healthcare in the Nordics.   Professional expertise provides predictability and solid services based on real customer needs.</vt:lpstr>
      <vt:lpstr>PowerPoint Presentation</vt:lpstr>
      <vt:lpstr>Welcome to Nordic Proof  www.nordicproof.org Facebook – Nordic Proof mail@nordicproof.org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Fredrik Staurland</dc:creator>
  <cp:lastModifiedBy>Kathrine Myhre</cp:lastModifiedBy>
  <cp:revision>43</cp:revision>
  <dcterms:created xsi:type="dcterms:W3CDTF">2017-08-02T14:15:53Z</dcterms:created>
  <dcterms:modified xsi:type="dcterms:W3CDTF">2018-03-01T08:03:32Z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0x010100518037C359F17E48BB3A1FF1CD112616</vt:lpwstr>
  </property>
</Properties>
</file>